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3475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www.sciencedirect.com/science/article/pii/S2666520423000346" TargetMode="External"/><Relationship Id="rId3" Type="http://schemas.openxmlformats.org/officeDocument/2006/relationships/hyperlink" Target="https://www.mdpi.com/2076-3417/11/11/4956" TargetMode="External"/><Relationship Id="rId7" Type="http://schemas.openxmlformats.org/officeDocument/2006/relationships/hyperlink" Target="https://content.iospress.com/articles/technology-and-health-care/thc910"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ieeexplore.ieee.org/abstract/document/7927376/" TargetMode="External"/><Relationship Id="rId5" Type="http://schemas.openxmlformats.org/officeDocument/2006/relationships/hyperlink" Target="https://www.sciencedirect.com/science/article/pii/S2452414X20300509" TargetMode="External"/><Relationship Id="rId4" Type="http://schemas.openxmlformats.org/officeDocument/2006/relationships/hyperlink" Target="https://ieeexplore.ieee.org/abstract/document/836805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833199" y="3337084"/>
            <a:ext cx="5332690" cy="833199"/>
          </a:xfrm>
          <a:prstGeom prst="rect">
            <a:avLst/>
          </a:prstGeom>
          <a:noFill/>
          <a:ln/>
        </p:spPr>
        <p:txBody>
          <a:bodyPr wrap="none" rtlCol="0" anchor="t"/>
          <a:lstStyle/>
          <a:p>
            <a:pPr marL="0" indent="0">
              <a:lnSpc>
                <a:spcPts val="6561"/>
              </a:lnSpc>
              <a:buNone/>
            </a:pPr>
            <a:r>
              <a:rPr lang="en-US" sz="5249" dirty="0">
                <a:solidFill>
                  <a:srgbClr val="60A9FF"/>
                </a:solidFill>
                <a:latin typeface="Roboto Slab" pitchFamily="34" charset="0"/>
                <a:ea typeface="Roboto Slab" pitchFamily="34" charset="-122"/>
                <a:cs typeface="Roboto Slab" pitchFamily="34" charset="-120"/>
              </a:rPr>
              <a:t>Smart Glasses</a:t>
            </a:r>
            <a:endParaRPr lang="en-US" sz="5249" dirty="0"/>
          </a:p>
        </p:txBody>
      </p:sp>
      <p:sp>
        <p:nvSpPr>
          <p:cNvPr id="6" name="Text 4"/>
          <p:cNvSpPr/>
          <p:nvPr/>
        </p:nvSpPr>
        <p:spPr>
          <a:xfrm>
            <a:off x="968931" y="4515088"/>
            <a:ext cx="83820" cy="365760"/>
          </a:xfrm>
          <a:prstGeom prst="rect">
            <a:avLst/>
          </a:prstGeom>
          <a:noFill/>
          <a:ln/>
        </p:spPr>
        <p:txBody>
          <a:bodyPr wrap="none" rtlCol="0" anchor="t"/>
          <a:lstStyle/>
          <a:p>
            <a:pPr marL="0" indent="0" algn="ctr">
              <a:lnSpc>
                <a:spcPts val="2880"/>
              </a:lnSpc>
              <a:buNone/>
            </a:pPr>
            <a:r>
              <a:rPr lang="en-US" sz="1152" dirty="0">
                <a:solidFill>
                  <a:srgbClr val="3C3838"/>
                </a:solidFill>
                <a:latin typeface="Roboto" pitchFamily="34" charset="0"/>
                <a:ea typeface="Roboto" pitchFamily="34" charset="-122"/>
                <a:cs typeface="Roboto" pitchFamily="34" charset="-120"/>
              </a:rPr>
              <a:t>S</a:t>
            </a:r>
            <a:endParaRPr lang="en-US" sz="1152" dirty="0"/>
          </a:p>
        </p:txBody>
      </p:sp>
      <p:sp>
        <p:nvSpPr>
          <p:cNvPr id="7" name="Text 5"/>
          <p:cNvSpPr/>
          <p:nvPr/>
        </p:nvSpPr>
        <p:spPr>
          <a:xfrm>
            <a:off x="968931" y="4503539"/>
            <a:ext cx="3061931" cy="833198"/>
          </a:xfrm>
          <a:prstGeom prst="rect">
            <a:avLst/>
          </a:prstGeom>
          <a:noFill/>
          <a:ln/>
        </p:spPr>
        <p:txBody>
          <a:bodyPr wrap="none" rtlCol="0" anchor="t"/>
          <a:lstStyle/>
          <a:p>
            <a:pPr marL="0" indent="0" algn="l">
              <a:lnSpc>
                <a:spcPts val="3062"/>
              </a:lnSpc>
              <a:buNone/>
            </a:pPr>
            <a:r>
              <a:rPr lang="en-US" sz="2187" b="1" dirty="0">
                <a:solidFill>
                  <a:srgbClr val="D6E5EF"/>
                </a:solidFill>
                <a:latin typeface="Roboto" pitchFamily="34" charset="0"/>
                <a:ea typeface="Roboto" pitchFamily="34" charset="-122"/>
                <a:cs typeface="Roboto" pitchFamily="34" charset="-120"/>
              </a:rPr>
              <a:t>Shivam  Awasare</a:t>
            </a:r>
          </a:p>
          <a:p>
            <a:pPr marL="0" indent="0" algn="l">
              <a:lnSpc>
                <a:spcPts val="3062"/>
              </a:lnSpc>
              <a:buNone/>
            </a:pPr>
            <a:r>
              <a:rPr lang="en-US" sz="2187" b="1" dirty="0">
                <a:solidFill>
                  <a:srgbClr val="D6E5EF"/>
                </a:solidFill>
                <a:latin typeface="Roboto" pitchFamily="34" charset="0"/>
                <a:ea typeface="Roboto" pitchFamily="34" charset="-122"/>
              </a:rPr>
              <a:t>T1411004</a:t>
            </a:r>
            <a:endParaRPr lang="en-US" sz="2187" dirty="0"/>
          </a:p>
        </p:txBody>
      </p:sp>
      <p:pic>
        <p:nvPicPr>
          <p:cNvPr id="8"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833199" y="2090499"/>
            <a:ext cx="676656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Working of Smart Glasses</a:t>
            </a:r>
            <a:endParaRPr lang="en-US" sz="4374" dirty="0"/>
          </a:p>
        </p:txBody>
      </p:sp>
      <p:sp>
        <p:nvSpPr>
          <p:cNvPr id="5" name="Text 3"/>
          <p:cNvSpPr/>
          <p:nvPr/>
        </p:nvSpPr>
        <p:spPr>
          <a:xfrm>
            <a:off x="1188601" y="3118128"/>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Sensors and Cameras</a:t>
            </a:r>
            <a:r>
              <a:rPr lang="en-US" sz="1750" dirty="0">
                <a:solidFill>
                  <a:srgbClr val="D6E5EF"/>
                </a:solidFill>
                <a:latin typeface="Roboto" pitchFamily="34" charset="0"/>
                <a:ea typeface="Roboto" pitchFamily="34" charset="-122"/>
                <a:cs typeface="Roboto" pitchFamily="34" charset="-120"/>
              </a:rPr>
              <a:t>: Smart glasses have built-in sensors (e.g., accelerometers, gyroscopes) and cameras to capture the wearer's surroundings.</a:t>
            </a:r>
            <a:endParaRPr lang="en-US" sz="1750" dirty="0"/>
          </a:p>
        </p:txBody>
      </p:sp>
      <p:sp>
        <p:nvSpPr>
          <p:cNvPr id="6" name="Text 4"/>
          <p:cNvSpPr/>
          <p:nvPr/>
        </p:nvSpPr>
        <p:spPr>
          <a:xfrm>
            <a:off x="1188601" y="4273153"/>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Data Processing</a:t>
            </a:r>
            <a:r>
              <a:rPr lang="en-US" sz="1750" dirty="0">
                <a:solidFill>
                  <a:srgbClr val="D6E5EF"/>
                </a:solidFill>
                <a:latin typeface="Roboto" pitchFamily="34" charset="0"/>
                <a:ea typeface="Roboto" pitchFamily="34" charset="-122"/>
                <a:cs typeface="Roboto" pitchFamily="34" charset="-120"/>
              </a:rPr>
              <a:t>: Data from sensors and cameras are processed to understand the wearer's environment and movements.</a:t>
            </a:r>
            <a:endParaRPr lang="en-US" sz="1750" dirty="0"/>
          </a:p>
        </p:txBody>
      </p:sp>
      <p:sp>
        <p:nvSpPr>
          <p:cNvPr id="7" name="Text 5"/>
          <p:cNvSpPr/>
          <p:nvPr/>
        </p:nvSpPr>
        <p:spPr>
          <a:xfrm>
            <a:off x="1188601" y="5072777"/>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AR Overlays</a:t>
            </a:r>
            <a:r>
              <a:rPr lang="en-US" sz="1750" dirty="0">
                <a:solidFill>
                  <a:srgbClr val="D6E5EF"/>
                </a:solidFill>
                <a:latin typeface="Roboto" pitchFamily="34" charset="0"/>
                <a:ea typeface="Roboto" pitchFamily="34" charset="-122"/>
                <a:cs typeface="Roboto" pitchFamily="34" charset="-120"/>
              </a:rPr>
              <a:t>: Augmented reality content, such as information, graphics, or 3D objects, is generated and overlaid onto the real-world view displayed on the glasses' screens.</a:t>
            </a:r>
            <a:endParaRPr lang="en-US" sz="1750" dirty="0"/>
          </a:p>
        </p:txBody>
      </p:sp>
      <p:pic>
        <p:nvPicPr>
          <p:cNvPr id="8"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833199" y="1868448"/>
            <a:ext cx="676656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Working of Smart Glasses</a:t>
            </a:r>
            <a:endParaRPr lang="en-US" sz="4374" dirty="0"/>
          </a:p>
        </p:txBody>
      </p:sp>
      <p:sp>
        <p:nvSpPr>
          <p:cNvPr id="5" name="Text 3"/>
          <p:cNvSpPr/>
          <p:nvPr/>
        </p:nvSpPr>
        <p:spPr>
          <a:xfrm>
            <a:off x="1188601" y="2896076"/>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Display</a:t>
            </a:r>
            <a:r>
              <a:rPr lang="en-US" sz="1750" dirty="0">
                <a:solidFill>
                  <a:srgbClr val="D6E5EF"/>
                </a:solidFill>
                <a:latin typeface="Roboto" pitchFamily="34" charset="0"/>
                <a:ea typeface="Roboto" pitchFamily="34" charset="-122"/>
                <a:cs typeface="Roboto" pitchFamily="34" charset="-120"/>
              </a:rPr>
              <a:t>: The AR content is presented on the transparent screens in the wearer's field of vision, allowing them to see both the real world and digital information.</a:t>
            </a:r>
            <a:endParaRPr lang="en-US" sz="1750" dirty="0"/>
          </a:p>
        </p:txBody>
      </p:sp>
      <p:sp>
        <p:nvSpPr>
          <p:cNvPr id="6" name="Text 4"/>
          <p:cNvSpPr/>
          <p:nvPr/>
        </p:nvSpPr>
        <p:spPr>
          <a:xfrm>
            <a:off x="1188601" y="4051102"/>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Interactivity</a:t>
            </a:r>
            <a:r>
              <a:rPr lang="en-US" sz="1750" dirty="0">
                <a:solidFill>
                  <a:srgbClr val="D6E5EF"/>
                </a:solidFill>
                <a:latin typeface="Roboto" pitchFamily="34" charset="0"/>
                <a:ea typeface="Roboto" pitchFamily="34" charset="-122"/>
                <a:cs typeface="Roboto" pitchFamily="34" charset="-120"/>
              </a:rPr>
              <a:t>: Users can interact with the AR content through gestures, voice commands, or eye movements.</a:t>
            </a:r>
            <a:endParaRPr lang="en-US" sz="1750" dirty="0"/>
          </a:p>
        </p:txBody>
      </p:sp>
      <p:sp>
        <p:nvSpPr>
          <p:cNvPr id="7" name="Text 5"/>
          <p:cNvSpPr/>
          <p:nvPr/>
        </p:nvSpPr>
        <p:spPr>
          <a:xfrm>
            <a:off x="1188601" y="4850725"/>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Wireless Connectivity</a:t>
            </a:r>
            <a:r>
              <a:rPr lang="en-US" sz="1750" dirty="0">
                <a:solidFill>
                  <a:srgbClr val="D6E5EF"/>
                </a:solidFill>
                <a:latin typeface="Roboto" pitchFamily="34" charset="0"/>
                <a:ea typeface="Roboto" pitchFamily="34" charset="-122"/>
                <a:cs typeface="Roboto" pitchFamily="34" charset="-120"/>
              </a:rPr>
              <a:t>: Smart glasses can connect to the internet and other devices (e.g., smartphones) to access data and services.</a:t>
            </a:r>
            <a:endParaRPr lang="en-US" sz="1750" dirty="0"/>
          </a:p>
        </p:txBody>
      </p:sp>
      <p:sp>
        <p:nvSpPr>
          <p:cNvPr id="8" name="Text 6"/>
          <p:cNvSpPr/>
          <p:nvPr/>
        </p:nvSpPr>
        <p:spPr>
          <a:xfrm>
            <a:off x="1188601" y="5650349"/>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6E5EF"/>
                </a:solidFill>
                <a:latin typeface="Roboto" pitchFamily="34" charset="0"/>
                <a:ea typeface="Roboto" pitchFamily="34" charset="-122"/>
                <a:cs typeface="Roboto" pitchFamily="34" charset="-120"/>
              </a:rPr>
              <a:t>Battery Power</a:t>
            </a:r>
            <a:r>
              <a:rPr lang="en-US" sz="1750" dirty="0">
                <a:solidFill>
                  <a:srgbClr val="D6E5EF"/>
                </a:solidFill>
                <a:latin typeface="Roboto" pitchFamily="34" charset="0"/>
                <a:ea typeface="Roboto" pitchFamily="34" charset="-122"/>
                <a:cs typeface="Roboto" pitchFamily="34" charset="-120"/>
              </a:rPr>
              <a:t>: Efficient power management ensures that the glasses run on battery power for extended periods.</a:t>
            </a:r>
            <a:endParaRPr lang="en-US" sz="1750" dirty="0"/>
          </a:p>
        </p:txBody>
      </p:sp>
      <p:pic>
        <p:nvPicPr>
          <p:cNvPr id="9"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867727"/>
            <a:ext cx="722376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Applications and Use Cases</a:t>
            </a:r>
            <a:endParaRPr lang="en-US" sz="4374" dirty="0"/>
          </a:p>
        </p:txBody>
      </p:sp>
      <p:pic>
        <p:nvPicPr>
          <p:cNvPr id="5" name="Image 0" descr="preencoded.png"/>
          <p:cNvPicPr>
            <a:picLocks noChangeAspect="1"/>
          </p:cNvPicPr>
          <p:nvPr/>
        </p:nvPicPr>
        <p:blipFill>
          <a:blip r:embed="rId3"/>
          <a:stretch>
            <a:fillRect/>
          </a:stretch>
        </p:blipFill>
        <p:spPr>
          <a:xfrm>
            <a:off x="2037993" y="2006441"/>
            <a:ext cx="3295888" cy="2036921"/>
          </a:xfrm>
          <a:prstGeom prst="rect">
            <a:avLst/>
          </a:prstGeom>
        </p:spPr>
      </p:pic>
      <p:sp>
        <p:nvSpPr>
          <p:cNvPr id="6" name="Text 3"/>
          <p:cNvSpPr/>
          <p:nvPr/>
        </p:nvSpPr>
        <p:spPr>
          <a:xfrm>
            <a:off x="2037993" y="4321016"/>
            <a:ext cx="3295888" cy="694373"/>
          </a:xfrm>
          <a:prstGeom prst="rect">
            <a:avLst/>
          </a:prstGeom>
          <a:noFill/>
          <a:ln/>
        </p:spPr>
        <p:txBody>
          <a:bodyPr wrap="squar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Augmented Reality Experiences</a:t>
            </a:r>
            <a:endParaRPr lang="en-US" sz="2187" dirty="0"/>
          </a:p>
        </p:txBody>
      </p:sp>
      <p:sp>
        <p:nvSpPr>
          <p:cNvPr id="7" name="Text 4"/>
          <p:cNvSpPr/>
          <p:nvPr/>
        </p:nvSpPr>
        <p:spPr>
          <a:xfrm>
            <a:off x="2037993" y="5237559"/>
            <a:ext cx="3295888" cy="1777008"/>
          </a:xfrm>
          <a:prstGeom prst="rect">
            <a:avLst/>
          </a:prstGeom>
          <a:noFill/>
          <a:ln/>
        </p:spPr>
        <p:txBody>
          <a:bodyPr wrap="squar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Embark on a virtual journey, where smart glasses transport you to immersive digital landscapes, blurring the line between reality and fiction.</a:t>
            </a:r>
            <a:endParaRPr lang="en-US" sz="1750" dirty="0"/>
          </a:p>
        </p:txBody>
      </p:sp>
      <p:pic>
        <p:nvPicPr>
          <p:cNvPr id="8" name="Image 1" descr="preencoded.png"/>
          <p:cNvPicPr>
            <a:picLocks noChangeAspect="1"/>
          </p:cNvPicPr>
          <p:nvPr/>
        </p:nvPicPr>
        <p:blipFill>
          <a:blip r:embed="rId4"/>
          <a:stretch>
            <a:fillRect/>
          </a:stretch>
        </p:blipFill>
        <p:spPr>
          <a:xfrm>
            <a:off x="5667137" y="2006441"/>
            <a:ext cx="3296007" cy="2037040"/>
          </a:xfrm>
          <a:prstGeom prst="rect">
            <a:avLst/>
          </a:prstGeom>
        </p:spPr>
      </p:pic>
      <p:sp>
        <p:nvSpPr>
          <p:cNvPr id="9" name="Text 5"/>
          <p:cNvSpPr/>
          <p:nvPr/>
        </p:nvSpPr>
        <p:spPr>
          <a:xfrm>
            <a:off x="5667137" y="4321135"/>
            <a:ext cx="3296007" cy="1041559"/>
          </a:xfrm>
          <a:prstGeom prst="rect">
            <a:avLst/>
          </a:prstGeom>
          <a:noFill/>
          <a:ln/>
        </p:spPr>
        <p:txBody>
          <a:bodyPr wrap="squar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Hands-Free Communication and Messaging</a:t>
            </a:r>
            <a:endParaRPr lang="en-US" sz="2187" dirty="0"/>
          </a:p>
        </p:txBody>
      </p:sp>
      <p:sp>
        <p:nvSpPr>
          <p:cNvPr id="10" name="Text 6"/>
          <p:cNvSpPr/>
          <p:nvPr/>
        </p:nvSpPr>
        <p:spPr>
          <a:xfrm>
            <a:off x="5667137" y="5584865"/>
            <a:ext cx="3296007" cy="1777008"/>
          </a:xfrm>
          <a:prstGeom prst="rect">
            <a:avLst/>
          </a:prstGeom>
          <a:noFill/>
          <a:ln/>
        </p:spPr>
        <p:txBody>
          <a:bodyPr wrap="squar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Experience the seamless integration of smart glasses with communication apps, enabling effortless and intuitive hands-free conversations.</a:t>
            </a:r>
            <a:endParaRPr lang="en-US" sz="1750" dirty="0"/>
          </a:p>
        </p:txBody>
      </p:sp>
      <p:pic>
        <p:nvPicPr>
          <p:cNvPr id="11" name="Image 2" descr="preencoded.png"/>
          <p:cNvPicPr>
            <a:picLocks noChangeAspect="1"/>
          </p:cNvPicPr>
          <p:nvPr/>
        </p:nvPicPr>
        <p:blipFill>
          <a:blip r:embed="rId5"/>
          <a:stretch>
            <a:fillRect/>
          </a:stretch>
        </p:blipFill>
        <p:spPr>
          <a:xfrm>
            <a:off x="9296400" y="2006441"/>
            <a:ext cx="3296007" cy="2037040"/>
          </a:xfrm>
          <a:prstGeom prst="rect">
            <a:avLst/>
          </a:prstGeom>
        </p:spPr>
      </p:pic>
      <p:sp>
        <p:nvSpPr>
          <p:cNvPr id="12" name="Text 7"/>
          <p:cNvSpPr/>
          <p:nvPr/>
        </p:nvSpPr>
        <p:spPr>
          <a:xfrm>
            <a:off x="9296400" y="4321135"/>
            <a:ext cx="3296007" cy="694373"/>
          </a:xfrm>
          <a:prstGeom prst="rect">
            <a:avLst/>
          </a:prstGeom>
          <a:noFill/>
          <a:ln/>
        </p:spPr>
        <p:txBody>
          <a:bodyPr wrap="squar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Assistance for Visually Impaired Individuals</a:t>
            </a:r>
            <a:endParaRPr lang="en-US" sz="2187" dirty="0"/>
          </a:p>
        </p:txBody>
      </p:sp>
      <p:sp>
        <p:nvSpPr>
          <p:cNvPr id="13" name="Text 8"/>
          <p:cNvSpPr/>
          <p:nvPr/>
        </p:nvSpPr>
        <p:spPr>
          <a:xfrm>
            <a:off x="9296400" y="5237678"/>
            <a:ext cx="3296007" cy="1777008"/>
          </a:xfrm>
          <a:prstGeom prst="rect">
            <a:avLst/>
          </a:prstGeom>
          <a:noFill/>
          <a:ln/>
        </p:spPr>
        <p:txBody>
          <a:bodyPr wrap="squar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Witness the empowering impact of smart glasses, offering real-time object recognition and navigation assistance for visually impaired individuals.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32934"/>
          </a:xfrm>
          <a:prstGeom prst="rect">
            <a:avLst/>
          </a:prstGeom>
          <a:solidFill>
            <a:srgbClr val="202733"/>
          </a:solidFill>
          <a:ln/>
        </p:spPr>
      </p:sp>
      <p:sp>
        <p:nvSpPr>
          <p:cNvPr id="4" name="Text 2"/>
          <p:cNvSpPr/>
          <p:nvPr/>
        </p:nvSpPr>
        <p:spPr>
          <a:xfrm>
            <a:off x="2311360" y="3212902"/>
            <a:ext cx="4213741" cy="658416"/>
          </a:xfrm>
          <a:prstGeom prst="rect">
            <a:avLst/>
          </a:prstGeom>
          <a:noFill/>
          <a:ln/>
        </p:spPr>
        <p:txBody>
          <a:bodyPr wrap="none" rtlCol="0" anchor="t"/>
          <a:lstStyle/>
          <a:p>
            <a:pPr marL="0" indent="0">
              <a:lnSpc>
                <a:spcPts val="5184"/>
              </a:lnSpc>
              <a:buNone/>
            </a:pPr>
            <a:r>
              <a:rPr lang="en-US" sz="4147" dirty="0">
                <a:solidFill>
                  <a:srgbClr val="60A9FF"/>
                </a:solidFill>
                <a:latin typeface="Roboto Slab" pitchFamily="34" charset="0"/>
                <a:ea typeface="Roboto Slab" pitchFamily="34" charset="-122"/>
                <a:cs typeface="Roboto Slab" pitchFamily="34" charset="-120"/>
              </a:rPr>
              <a:t>Conclusion</a:t>
            </a:r>
            <a:endParaRPr lang="en-US" sz="4147" dirty="0"/>
          </a:p>
        </p:txBody>
      </p:sp>
      <p:sp>
        <p:nvSpPr>
          <p:cNvPr id="5" name="Shape 3"/>
          <p:cNvSpPr/>
          <p:nvPr/>
        </p:nvSpPr>
        <p:spPr>
          <a:xfrm>
            <a:off x="2311360" y="4351853"/>
            <a:ext cx="473988" cy="473988"/>
          </a:xfrm>
          <a:prstGeom prst="roundRect">
            <a:avLst>
              <a:gd name="adj" fmla="val 26670"/>
            </a:avLst>
          </a:prstGeom>
          <a:solidFill>
            <a:srgbClr val="161B23"/>
          </a:solidFill>
          <a:ln/>
        </p:spPr>
      </p:sp>
      <p:sp>
        <p:nvSpPr>
          <p:cNvPr id="6" name="Text 4"/>
          <p:cNvSpPr/>
          <p:nvPr/>
        </p:nvSpPr>
        <p:spPr>
          <a:xfrm>
            <a:off x="2483525" y="4391382"/>
            <a:ext cx="129540" cy="394930"/>
          </a:xfrm>
          <a:prstGeom prst="rect">
            <a:avLst/>
          </a:prstGeom>
          <a:noFill/>
          <a:ln/>
        </p:spPr>
        <p:txBody>
          <a:bodyPr wrap="none" rtlCol="0" anchor="t"/>
          <a:lstStyle/>
          <a:p>
            <a:pPr marL="0" indent="0" algn="ctr">
              <a:lnSpc>
                <a:spcPts val="3111"/>
              </a:lnSpc>
              <a:buNone/>
            </a:pPr>
            <a:r>
              <a:rPr lang="en-US" sz="2488" dirty="0">
                <a:solidFill>
                  <a:srgbClr val="60A9FF"/>
                </a:solidFill>
                <a:latin typeface="Roboto Slab" pitchFamily="34" charset="0"/>
                <a:ea typeface="Roboto Slab" pitchFamily="34" charset="-122"/>
                <a:cs typeface="Roboto Slab" pitchFamily="34" charset="-120"/>
              </a:rPr>
              <a:t>1</a:t>
            </a:r>
            <a:endParaRPr lang="en-US" sz="2488" dirty="0"/>
          </a:p>
        </p:txBody>
      </p:sp>
      <p:sp>
        <p:nvSpPr>
          <p:cNvPr id="7" name="Text 5"/>
          <p:cNvSpPr/>
          <p:nvPr/>
        </p:nvSpPr>
        <p:spPr>
          <a:xfrm>
            <a:off x="2995970" y="4424243"/>
            <a:ext cx="2499360" cy="329208"/>
          </a:xfrm>
          <a:prstGeom prst="rect">
            <a:avLst/>
          </a:prstGeom>
          <a:noFill/>
          <a:ln/>
        </p:spPr>
        <p:txBody>
          <a:bodyPr wrap="none" rtlCol="0" anchor="t"/>
          <a:lstStyle/>
          <a:p>
            <a:pPr marL="0" indent="0">
              <a:lnSpc>
                <a:spcPts val="2592"/>
              </a:lnSpc>
              <a:buNone/>
            </a:pPr>
            <a:r>
              <a:rPr lang="en-US" sz="2074" dirty="0">
                <a:solidFill>
                  <a:srgbClr val="60A9FF"/>
                </a:solidFill>
                <a:latin typeface="Roboto Slab" pitchFamily="34" charset="0"/>
                <a:ea typeface="Roboto Slab" pitchFamily="34" charset="-122"/>
                <a:cs typeface="Roboto Slab" pitchFamily="34" charset="-120"/>
              </a:rPr>
              <a:t>The Future Beckons</a:t>
            </a:r>
            <a:endParaRPr lang="en-US" sz="2074" dirty="0"/>
          </a:p>
        </p:txBody>
      </p:sp>
      <p:sp>
        <p:nvSpPr>
          <p:cNvPr id="8" name="Text 6"/>
          <p:cNvSpPr/>
          <p:nvPr/>
        </p:nvSpPr>
        <p:spPr>
          <a:xfrm>
            <a:off x="2995970" y="4964073"/>
            <a:ext cx="2510909" cy="2360295"/>
          </a:xfrm>
          <a:prstGeom prst="rect">
            <a:avLst/>
          </a:prstGeom>
          <a:noFill/>
          <a:ln/>
        </p:spPr>
        <p:txBody>
          <a:bodyPr wrap="square" rtlCol="0" anchor="t"/>
          <a:lstStyle/>
          <a:p>
            <a:pPr marL="0" indent="0">
              <a:lnSpc>
                <a:spcPts val="2654"/>
              </a:lnSpc>
              <a:buNone/>
            </a:pPr>
            <a:r>
              <a:rPr lang="en-US" sz="1659" dirty="0">
                <a:solidFill>
                  <a:srgbClr val="D6E5EF"/>
                </a:solidFill>
                <a:latin typeface="Roboto" pitchFamily="34" charset="0"/>
                <a:ea typeface="Roboto" pitchFamily="34" charset="-122"/>
                <a:cs typeface="Roboto" pitchFamily="34" charset="-120"/>
              </a:rPr>
              <a:t>Reflect on the transformative potential of smart glasses and envision a future where technology seamlessly integrates into our daily lives.</a:t>
            </a:r>
            <a:endParaRPr lang="en-US" sz="1659" dirty="0"/>
          </a:p>
        </p:txBody>
      </p:sp>
      <p:sp>
        <p:nvSpPr>
          <p:cNvPr id="9" name="Shape 7"/>
          <p:cNvSpPr/>
          <p:nvPr/>
        </p:nvSpPr>
        <p:spPr>
          <a:xfrm>
            <a:off x="5717500" y="4351853"/>
            <a:ext cx="473988" cy="473988"/>
          </a:xfrm>
          <a:prstGeom prst="roundRect">
            <a:avLst>
              <a:gd name="adj" fmla="val 26670"/>
            </a:avLst>
          </a:prstGeom>
          <a:solidFill>
            <a:srgbClr val="161B23"/>
          </a:solidFill>
          <a:ln/>
        </p:spPr>
      </p:sp>
      <p:sp>
        <p:nvSpPr>
          <p:cNvPr id="10" name="Text 8"/>
          <p:cNvSpPr/>
          <p:nvPr/>
        </p:nvSpPr>
        <p:spPr>
          <a:xfrm>
            <a:off x="5866805" y="4391382"/>
            <a:ext cx="175260" cy="394930"/>
          </a:xfrm>
          <a:prstGeom prst="rect">
            <a:avLst/>
          </a:prstGeom>
          <a:noFill/>
          <a:ln/>
        </p:spPr>
        <p:txBody>
          <a:bodyPr wrap="none" rtlCol="0" anchor="t"/>
          <a:lstStyle/>
          <a:p>
            <a:pPr marL="0" indent="0" algn="ctr">
              <a:lnSpc>
                <a:spcPts val="3111"/>
              </a:lnSpc>
              <a:buNone/>
            </a:pPr>
            <a:r>
              <a:rPr lang="en-US" sz="2488" dirty="0">
                <a:solidFill>
                  <a:srgbClr val="60A9FF"/>
                </a:solidFill>
                <a:latin typeface="Roboto Slab" pitchFamily="34" charset="0"/>
                <a:ea typeface="Roboto Slab" pitchFamily="34" charset="-122"/>
                <a:cs typeface="Roboto Slab" pitchFamily="34" charset="-120"/>
              </a:rPr>
              <a:t>2</a:t>
            </a:r>
            <a:endParaRPr lang="en-US" sz="2488" dirty="0"/>
          </a:p>
        </p:txBody>
      </p:sp>
      <p:sp>
        <p:nvSpPr>
          <p:cNvPr id="11" name="Text 9"/>
          <p:cNvSpPr/>
          <p:nvPr/>
        </p:nvSpPr>
        <p:spPr>
          <a:xfrm>
            <a:off x="6402110" y="4424243"/>
            <a:ext cx="2510909" cy="658416"/>
          </a:xfrm>
          <a:prstGeom prst="rect">
            <a:avLst/>
          </a:prstGeom>
          <a:noFill/>
          <a:ln/>
        </p:spPr>
        <p:txBody>
          <a:bodyPr wrap="square" rtlCol="0" anchor="t"/>
          <a:lstStyle/>
          <a:p>
            <a:pPr marL="0" indent="0">
              <a:lnSpc>
                <a:spcPts val="2592"/>
              </a:lnSpc>
              <a:buNone/>
            </a:pPr>
            <a:r>
              <a:rPr lang="en-US" sz="2074" dirty="0">
                <a:solidFill>
                  <a:srgbClr val="60A9FF"/>
                </a:solidFill>
                <a:latin typeface="Roboto Slab" pitchFamily="34" charset="0"/>
                <a:ea typeface="Roboto Slab" pitchFamily="34" charset="-122"/>
                <a:cs typeface="Roboto Slab" pitchFamily="34" charset="-120"/>
              </a:rPr>
              <a:t>User-Centric Innovation</a:t>
            </a:r>
            <a:endParaRPr lang="en-US" sz="2074" dirty="0"/>
          </a:p>
        </p:txBody>
      </p:sp>
      <p:sp>
        <p:nvSpPr>
          <p:cNvPr id="12" name="Text 10"/>
          <p:cNvSpPr/>
          <p:nvPr/>
        </p:nvSpPr>
        <p:spPr>
          <a:xfrm>
            <a:off x="6402110" y="5293281"/>
            <a:ext cx="2510909" cy="2360295"/>
          </a:xfrm>
          <a:prstGeom prst="rect">
            <a:avLst/>
          </a:prstGeom>
          <a:noFill/>
          <a:ln/>
        </p:spPr>
        <p:txBody>
          <a:bodyPr wrap="square" rtlCol="0" anchor="t"/>
          <a:lstStyle/>
          <a:p>
            <a:pPr marL="0" indent="0">
              <a:lnSpc>
                <a:spcPts val="2654"/>
              </a:lnSpc>
              <a:buNone/>
            </a:pPr>
            <a:r>
              <a:rPr lang="en-US" sz="1659" dirty="0">
                <a:solidFill>
                  <a:srgbClr val="D6E5EF"/>
                </a:solidFill>
                <a:latin typeface="Roboto" pitchFamily="34" charset="0"/>
                <a:ea typeface="Roboto" pitchFamily="34" charset="-122"/>
                <a:cs typeface="Roboto" pitchFamily="34" charset="-120"/>
              </a:rPr>
              <a:t>Highlight the importance of designing smart glasses with a user-centric approach, prioritizing comfort, accessibility, and meaningful functionalities.</a:t>
            </a:r>
            <a:endParaRPr lang="en-US" sz="1659" dirty="0"/>
          </a:p>
        </p:txBody>
      </p:sp>
      <p:sp>
        <p:nvSpPr>
          <p:cNvPr id="13" name="Shape 11"/>
          <p:cNvSpPr/>
          <p:nvPr/>
        </p:nvSpPr>
        <p:spPr>
          <a:xfrm>
            <a:off x="9123640" y="4351853"/>
            <a:ext cx="473988" cy="473988"/>
          </a:xfrm>
          <a:prstGeom prst="roundRect">
            <a:avLst>
              <a:gd name="adj" fmla="val 26670"/>
            </a:avLst>
          </a:prstGeom>
          <a:solidFill>
            <a:srgbClr val="161B23"/>
          </a:solidFill>
          <a:ln/>
        </p:spPr>
      </p:sp>
      <p:sp>
        <p:nvSpPr>
          <p:cNvPr id="14" name="Text 12"/>
          <p:cNvSpPr/>
          <p:nvPr/>
        </p:nvSpPr>
        <p:spPr>
          <a:xfrm>
            <a:off x="9276755" y="4391382"/>
            <a:ext cx="167640" cy="394930"/>
          </a:xfrm>
          <a:prstGeom prst="rect">
            <a:avLst/>
          </a:prstGeom>
          <a:noFill/>
          <a:ln/>
        </p:spPr>
        <p:txBody>
          <a:bodyPr wrap="none" rtlCol="0" anchor="t"/>
          <a:lstStyle/>
          <a:p>
            <a:pPr marL="0" indent="0" algn="ctr">
              <a:lnSpc>
                <a:spcPts val="3111"/>
              </a:lnSpc>
              <a:buNone/>
            </a:pPr>
            <a:r>
              <a:rPr lang="en-US" sz="2488" dirty="0">
                <a:solidFill>
                  <a:srgbClr val="60A9FF"/>
                </a:solidFill>
                <a:latin typeface="Roboto Slab" pitchFamily="34" charset="0"/>
                <a:ea typeface="Roboto Slab" pitchFamily="34" charset="-122"/>
                <a:cs typeface="Roboto Slab" pitchFamily="34" charset="-120"/>
              </a:rPr>
              <a:t>3</a:t>
            </a:r>
            <a:endParaRPr lang="en-US" sz="2488" dirty="0"/>
          </a:p>
        </p:txBody>
      </p:sp>
      <p:sp>
        <p:nvSpPr>
          <p:cNvPr id="15" name="Text 13"/>
          <p:cNvSpPr/>
          <p:nvPr/>
        </p:nvSpPr>
        <p:spPr>
          <a:xfrm>
            <a:off x="9808250" y="4424243"/>
            <a:ext cx="2510909" cy="658416"/>
          </a:xfrm>
          <a:prstGeom prst="rect">
            <a:avLst/>
          </a:prstGeom>
          <a:noFill/>
          <a:ln/>
        </p:spPr>
        <p:txBody>
          <a:bodyPr wrap="square" rtlCol="0" anchor="t"/>
          <a:lstStyle/>
          <a:p>
            <a:pPr marL="0" indent="0">
              <a:lnSpc>
                <a:spcPts val="2592"/>
              </a:lnSpc>
              <a:buNone/>
            </a:pPr>
            <a:r>
              <a:rPr lang="en-US" sz="2074" dirty="0">
                <a:solidFill>
                  <a:srgbClr val="60A9FF"/>
                </a:solidFill>
                <a:latin typeface="Roboto Slab" pitchFamily="34" charset="0"/>
                <a:ea typeface="Roboto Slab" pitchFamily="34" charset="-122"/>
                <a:cs typeface="Roboto Slab" pitchFamily="34" charset="-120"/>
              </a:rPr>
              <a:t>Limitless Possibilities</a:t>
            </a:r>
            <a:endParaRPr lang="en-US" sz="2074" dirty="0"/>
          </a:p>
        </p:txBody>
      </p:sp>
      <p:sp>
        <p:nvSpPr>
          <p:cNvPr id="16" name="Text 14"/>
          <p:cNvSpPr/>
          <p:nvPr/>
        </p:nvSpPr>
        <p:spPr>
          <a:xfrm>
            <a:off x="9808250" y="5293281"/>
            <a:ext cx="2510909" cy="2360295"/>
          </a:xfrm>
          <a:prstGeom prst="rect">
            <a:avLst/>
          </a:prstGeom>
          <a:noFill/>
          <a:ln/>
        </p:spPr>
        <p:txBody>
          <a:bodyPr wrap="square" rtlCol="0" anchor="t"/>
          <a:lstStyle/>
          <a:p>
            <a:pPr marL="0" indent="0">
              <a:lnSpc>
                <a:spcPts val="2654"/>
              </a:lnSpc>
              <a:buNone/>
            </a:pPr>
            <a:r>
              <a:rPr lang="en-US" sz="1659" dirty="0">
                <a:solidFill>
                  <a:srgbClr val="D6E5EF"/>
                </a:solidFill>
                <a:latin typeface="Roboto" pitchFamily="34" charset="0"/>
                <a:ea typeface="Roboto" pitchFamily="34" charset="-122"/>
                <a:cs typeface="Roboto" pitchFamily="34" charset="-120"/>
              </a:rPr>
              <a:t>Encourage exploration and experimentation, as smart glasses unlock endless possibilities for communication, productivity, and self-expression.</a:t>
            </a:r>
            <a:endParaRPr lang="en-US" sz="1659" dirty="0"/>
          </a:p>
        </p:txBody>
      </p:sp>
      <p:pic>
        <p:nvPicPr>
          <p:cNvPr id="17" name="Image 0" descr="preencoded.png"/>
          <p:cNvPicPr>
            <a:picLocks noChangeAspect="1"/>
          </p:cNvPicPr>
          <p:nvPr/>
        </p:nvPicPr>
        <p:blipFill>
          <a:blip r:embed="rId3"/>
          <a:stretch>
            <a:fillRect/>
          </a:stretch>
        </p:blipFill>
        <p:spPr>
          <a:xfrm>
            <a:off x="0" y="0"/>
            <a:ext cx="14630400" cy="263354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1796177"/>
            <a:ext cx="4443889"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Future Scope</a:t>
            </a:r>
            <a:endParaRPr lang="en-US" sz="4374" dirty="0"/>
          </a:p>
        </p:txBody>
      </p:sp>
      <p:sp>
        <p:nvSpPr>
          <p:cNvPr id="5" name="Text 3"/>
          <p:cNvSpPr/>
          <p:nvPr/>
        </p:nvSpPr>
        <p:spPr>
          <a:xfrm>
            <a:off x="2037993" y="3045976"/>
            <a:ext cx="3156347" cy="832961"/>
          </a:xfrm>
          <a:prstGeom prst="rect">
            <a:avLst/>
          </a:prstGeom>
          <a:noFill/>
          <a:ln/>
        </p:spPr>
        <p:txBody>
          <a:bodyPr wrap="square" rtlCol="0" anchor="t"/>
          <a:lstStyle/>
          <a:p>
            <a:pPr marL="0" indent="0">
              <a:lnSpc>
                <a:spcPts val="3281"/>
              </a:lnSpc>
              <a:buNone/>
            </a:pPr>
            <a:r>
              <a:rPr lang="en-US" sz="2624" dirty="0">
                <a:solidFill>
                  <a:srgbClr val="60A9FF"/>
                </a:solidFill>
                <a:latin typeface="Roboto Slab" pitchFamily="34" charset="0"/>
                <a:ea typeface="Roboto Slab" pitchFamily="34" charset="-122"/>
                <a:cs typeface="Roboto Slab" pitchFamily="34" charset="-120"/>
              </a:rPr>
              <a:t>Medical Advancements</a:t>
            </a:r>
            <a:endParaRPr lang="en-US" sz="2624" dirty="0"/>
          </a:p>
        </p:txBody>
      </p:sp>
      <p:sp>
        <p:nvSpPr>
          <p:cNvPr id="6" name="Text 4"/>
          <p:cNvSpPr/>
          <p:nvPr/>
        </p:nvSpPr>
        <p:spPr>
          <a:xfrm>
            <a:off x="2037993" y="4101108"/>
            <a:ext cx="3156347"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Imagine a future where smart glasses help healthcare professionals enhance diagnostics, monitor patients, and revolutionize the field of medicine.</a:t>
            </a:r>
            <a:endParaRPr lang="en-US" sz="1750" dirty="0"/>
          </a:p>
        </p:txBody>
      </p:sp>
      <p:sp>
        <p:nvSpPr>
          <p:cNvPr id="7" name="Text 5"/>
          <p:cNvSpPr/>
          <p:nvPr/>
        </p:nvSpPr>
        <p:spPr>
          <a:xfrm>
            <a:off x="5743932" y="3045976"/>
            <a:ext cx="3156347" cy="832961"/>
          </a:xfrm>
          <a:prstGeom prst="rect">
            <a:avLst/>
          </a:prstGeom>
          <a:noFill/>
          <a:ln/>
        </p:spPr>
        <p:txBody>
          <a:bodyPr wrap="square" rtlCol="0" anchor="t"/>
          <a:lstStyle/>
          <a:p>
            <a:pPr marL="0" indent="0">
              <a:lnSpc>
                <a:spcPts val="3281"/>
              </a:lnSpc>
              <a:buNone/>
            </a:pPr>
            <a:r>
              <a:rPr lang="en-US" sz="2624" dirty="0">
                <a:solidFill>
                  <a:srgbClr val="60A9FF"/>
                </a:solidFill>
                <a:latin typeface="Roboto Slab" pitchFamily="34" charset="0"/>
                <a:ea typeface="Roboto Slab" pitchFamily="34" charset="-122"/>
                <a:cs typeface="Roboto Slab" pitchFamily="34" charset="-120"/>
              </a:rPr>
              <a:t>Enterprise Solutions</a:t>
            </a:r>
            <a:endParaRPr lang="en-US" sz="2624" dirty="0"/>
          </a:p>
        </p:txBody>
      </p:sp>
      <p:sp>
        <p:nvSpPr>
          <p:cNvPr id="8" name="Text 6"/>
          <p:cNvSpPr/>
          <p:nvPr/>
        </p:nvSpPr>
        <p:spPr>
          <a:xfrm>
            <a:off x="5743932" y="4101108"/>
            <a:ext cx="3156347"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Explore the potential of smart glasses in the workplace, empowering employees with real-time information, remote collaboration, and hands-free workflows.</a:t>
            </a:r>
            <a:endParaRPr lang="en-US" sz="1750" dirty="0"/>
          </a:p>
        </p:txBody>
      </p:sp>
      <p:sp>
        <p:nvSpPr>
          <p:cNvPr id="9" name="Text 7"/>
          <p:cNvSpPr/>
          <p:nvPr/>
        </p:nvSpPr>
        <p:spPr>
          <a:xfrm>
            <a:off x="9449872" y="3045976"/>
            <a:ext cx="3156347" cy="832961"/>
          </a:xfrm>
          <a:prstGeom prst="rect">
            <a:avLst/>
          </a:prstGeom>
          <a:noFill/>
          <a:ln/>
        </p:spPr>
        <p:txBody>
          <a:bodyPr wrap="square" rtlCol="0" anchor="t"/>
          <a:lstStyle/>
          <a:p>
            <a:pPr marL="0" indent="0">
              <a:lnSpc>
                <a:spcPts val="3281"/>
              </a:lnSpc>
              <a:buNone/>
            </a:pPr>
            <a:r>
              <a:rPr lang="en-US" sz="2624" dirty="0">
                <a:solidFill>
                  <a:srgbClr val="60A9FF"/>
                </a:solidFill>
                <a:latin typeface="Roboto Slab" pitchFamily="34" charset="0"/>
                <a:ea typeface="Roboto Slab" pitchFamily="34" charset="-122"/>
                <a:cs typeface="Roboto Slab" pitchFamily="34" charset="-120"/>
              </a:rPr>
              <a:t>Entertainment and Gaming</a:t>
            </a:r>
            <a:endParaRPr lang="en-US" sz="2624" dirty="0"/>
          </a:p>
        </p:txBody>
      </p:sp>
      <p:sp>
        <p:nvSpPr>
          <p:cNvPr id="10" name="Text 8"/>
          <p:cNvSpPr/>
          <p:nvPr/>
        </p:nvSpPr>
        <p:spPr>
          <a:xfrm>
            <a:off x="9449872" y="4101108"/>
            <a:ext cx="3156347"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Delve into the immersive world of smart glasses gaming, where virtual worlds come to life, transforming how we play and engage with digital entertainment.</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1854398"/>
            <a:ext cx="4443889"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References</a:t>
            </a:r>
            <a:endParaRPr lang="en-US" sz="4374" dirty="0"/>
          </a:p>
        </p:txBody>
      </p:sp>
      <p:sp>
        <p:nvSpPr>
          <p:cNvPr id="5" name="Text 3"/>
          <p:cNvSpPr/>
          <p:nvPr/>
        </p:nvSpPr>
        <p:spPr>
          <a:xfrm>
            <a:off x="2037993" y="2993112"/>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[1] </a:t>
            </a:r>
            <a:r>
              <a:rPr lang="en-US" sz="1750" u="sng" dirty="0">
                <a:solidFill>
                  <a:srgbClr val="599CE8"/>
                </a:solidFill>
                <a:latin typeface="Roboto" pitchFamily="34" charset="0"/>
                <a:ea typeface="Roboto" pitchFamily="34" charset="-122"/>
                <a:cs typeface="Roboto" pitchFamily="34" charset="-120"/>
                <a:hlinkClick r:id="rId3">
                  <a:extLst>
                    <a:ext uri="{A12FA001-AC4F-418D-AE19-62706E023703}">
                      <ahyp:hlinkClr xmlns:ahyp="http://schemas.microsoft.com/office/drawing/2018/hyperlinkcolor" val="tx"/>
                    </a:ext>
                  </a:extLst>
                </a:hlinkClick>
              </a:rPr>
              <a:t>https://www.mdpi.com/2076-3417/11/11/4956</a:t>
            </a:r>
            <a:endParaRPr lang="en-US" sz="1750" dirty="0"/>
          </a:p>
        </p:txBody>
      </p:sp>
      <p:sp>
        <p:nvSpPr>
          <p:cNvPr id="6" name="Text 4"/>
          <p:cNvSpPr/>
          <p:nvPr/>
        </p:nvSpPr>
        <p:spPr>
          <a:xfrm>
            <a:off x="2037993" y="3598426"/>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[2] </a:t>
            </a:r>
            <a:r>
              <a:rPr lang="en-US" sz="1750" u="sng" dirty="0">
                <a:solidFill>
                  <a:srgbClr val="599CE8"/>
                </a:solidFill>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https://ieeexplore.ieee.org/abstract/document/8368051/</a:t>
            </a:r>
            <a:endParaRPr lang="en-US" sz="1750" dirty="0"/>
          </a:p>
        </p:txBody>
      </p:sp>
      <p:sp>
        <p:nvSpPr>
          <p:cNvPr id="7" name="Text 5"/>
          <p:cNvSpPr/>
          <p:nvPr/>
        </p:nvSpPr>
        <p:spPr>
          <a:xfrm>
            <a:off x="2037993" y="4203740"/>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[3]  </a:t>
            </a:r>
            <a:r>
              <a:rPr lang="en-US" sz="1750" u="sng" dirty="0">
                <a:solidFill>
                  <a:srgbClr val="599CE8"/>
                </a:solidFill>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https://www.sciencedirect.com/science/article/pii/S2452414X20300509</a:t>
            </a:r>
            <a:endParaRPr lang="en-US" sz="1750" dirty="0"/>
          </a:p>
        </p:txBody>
      </p:sp>
      <p:sp>
        <p:nvSpPr>
          <p:cNvPr id="8" name="Text 6"/>
          <p:cNvSpPr/>
          <p:nvPr/>
        </p:nvSpPr>
        <p:spPr>
          <a:xfrm>
            <a:off x="2037993" y="4809053"/>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[4] </a:t>
            </a:r>
            <a:r>
              <a:rPr lang="en-US" sz="1750" u="sng" dirty="0">
                <a:solidFill>
                  <a:srgbClr val="599CE8"/>
                </a:solidFill>
                <a:latin typeface="Roboto" pitchFamily="34" charset="0"/>
                <a:ea typeface="Roboto" pitchFamily="34" charset="-122"/>
                <a:cs typeface="Roboto" pitchFamily="34" charset="-120"/>
                <a:hlinkClick r:id="rId6">
                  <a:extLst>
                    <a:ext uri="{A12FA001-AC4F-418D-AE19-62706E023703}">
                      <ahyp:hlinkClr xmlns:ahyp="http://schemas.microsoft.com/office/drawing/2018/hyperlinkcolor" val="tx"/>
                    </a:ext>
                  </a:extLst>
                </a:hlinkClick>
              </a:rPr>
              <a:t>https://ieeexplore.ieee.org/abstract/document/7927376/</a:t>
            </a:r>
            <a:endParaRPr lang="en-US" sz="1750" dirty="0"/>
          </a:p>
        </p:txBody>
      </p:sp>
      <p:sp>
        <p:nvSpPr>
          <p:cNvPr id="9" name="Text 7"/>
          <p:cNvSpPr/>
          <p:nvPr/>
        </p:nvSpPr>
        <p:spPr>
          <a:xfrm>
            <a:off x="2037993" y="5414367"/>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[5] </a:t>
            </a:r>
            <a:r>
              <a:rPr lang="en-US" sz="1750" u="sng" dirty="0">
                <a:solidFill>
                  <a:srgbClr val="599CE8"/>
                </a:solidFill>
                <a:latin typeface="Roboto" pitchFamily="34" charset="0"/>
                <a:ea typeface="Roboto" pitchFamily="34" charset="-122"/>
                <a:cs typeface="Roboto" pitchFamily="34" charset="-120"/>
                <a:hlinkClick r:id="rId7">
                  <a:extLst>
                    <a:ext uri="{A12FA001-AC4F-418D-AE19-62706E023703}">
                      <ahyp:hlinkClr xmlns:ahyp="http://schemas.microsoft.com/office/drawing/2018/hyperlinkcolor" val="tx"/>
                    </a:ext>
                  </a:extLst>
                </a:hlinkClick>
              </a:rPr>
              <a:t>https://content.iospress.com/articles/technology-and-health-care/thc910</a:t>
            </a:r>
            <a:endParaRPr lang="en-US" sz="1750" dirty="0"/>
          </a:p>
        </p:txBody>
      </p:sp>
      <p:sp>
        <p:nvSpPr>
          <p:cNvPr id="10" name="Text 8"/>
          <p:cNvSpPr/>
          <p:nvPr/>
        </p:nvSpPr>
        <p:spPr>
          <a:xfrm>
            <a:off x="2037993" y="6019681"/>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[6] </a:t>
            </a:r>
            <a:r>
              <a:rPr lang="en-US" sz="1750" u="sng" dirty="0">
                <a:solidFill>
                  <a:srgbClr val="599CE8"/>
                </a:solidFill>
                <a:latin typeface="Roboto" pitchFamily="34" charset="0"/>
                <a:ea typeface="Roboto" pitchFamily="34" charset="-122"/>
                <a:cs typeface="Roboto" pitchFamily="34" charset="-120"/>
                <a:hlinkClick r:id="rId8">
                  <a:extLst>
                    <a:ext uri="{A12FA001-AC4F-418D-AE19-62706E023703}">
                      <ahyp:hlinkClr xmlns:ahyp="http://schemas.microsoft.com/office/drawing/2018/hyperlinkcolor" val="tx"/>
                    </a:ext>
                  </a:extLst>
                </a:hlinkClick>
              </a:rPr>
              <a:t>https://www.sciencedirect.com/science/article/pii/S2666520423000346</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876663"/>
            <a:ext cx="4443889"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Abstract</a:t>
            </a:r>
            <a:endParaRPr lang="en-US" sz="4374" dirty="0"/>
          </a:p>
        </p:txBody>
      </p:sp>
      <p:sp>
        <p:nvSpPr>
          <p:cNvPr id="6" name="Text 3"/>
          <p:cNvSpPr/>
          <p:nvPr/>
        </p:nvSpPr>
        <p:spPr>
          <a:xfrm>
            <a:off x="6319599" y="2904292"/>
            <a:ext cx="7477601"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Smart glasses use a combination of algorithms for sensor data processing, computer vision, SLAM, and augmented reality rendering to merge digital content with the real world. Gesture and voice recognition algorithms facilitate user interaction, while wireless communication protocols enable connectivity. Efficient power management algorithms optimize battery usage.</a:t>
            </a:r>
            <a:endParaRPr lang="en-US" sz="1750" dirty="0"/>
          </a:p>
        </p:txBody>
      </p:sp>
      <p:sp>
        <p:nvSpPr>
          <p:cNvPr id="7" name="Text 4"/>
          <p:cNvSpPr/>
          <p:nvPr/>
        </p:nvSpPr>
        <p:spPr>
          <a:xfrm>
            <a:off x="6319599" y="5286613"/>
            <a:ext cx="7477601" cy="1066205"/>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Keywords: Smart glasses, Augmented reality, Algorithms, Sensor data processing, Computer vision, SLAM, Gesture recognition, Voice recognition, Wireless communication, Power management.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6319599" y="766167"/>
            <a:ext cx="550164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Agenda/Introduction</a:t>
            </a:r>
            <a:endParaRPr lang="en-US" sz="4374" dirty="0"/>
          </a:p>
        </p:txBody>
      </p:sp>
      <p:sp>
        <p:nvSpPr>
          <p:cNvPr id="5" name="Text 3"/>
          <p:cNvSpPr/>
          <p:nvPr/>
        </p:nvSpPr>
        <p:spPr>
          <a:xfrm>
            <a:off x="6319599" y="1793796"/>
            <a:ext cx="7477601" cy="710803"/>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Welcome to our presentation on Smart Glasses! In this session, we will cover the following topics:</a:t>
            </a:r>
            <a:endParaRPr lang="en-US" sz="1750" dirty="0"/>
          </a:p>
        </p:txBody>
      </p:sp>
      <p:sp>
        <p:nvSpPr>
          <p:cNvPr id="6" name="Text 4"/>
          <p:cNvSpPr/>
          <p:nvPr/>
        </p:nvSpPr>
        <p:spPr>
          <a:xfrm>
            <a:off x="6675001" y="2754511"/>
            <a:ext cx="7122200"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D6E5EF"/>
                </a:solidFill>
                <a:latin typeface="Roboto" pitchFamily="34" charset="0"/>
                <a:ea typeface="Roboto" pitchFamily="34" charset="-122"/>
                <a:cs typeface="Roboto" pitchFamily="34" charset="-120"/>
              </a:rPr>
              <a:t>Definition and Evolution: We will start by exploring what smart glasses are and how they have evolved over time.</a:t>
            </a:r>
            <a:endParaRPr lang="en-US" sz="1750" dirty="0"/>
          </a:p>
        </p:txBody>
      </p:sp>
      <p:sp>
        <p:nvSpPr>
          <p:cNvPr id="7" name="Text 5"/>
          <p:cNvSpPr/>
          <p:nvPr/>
        </p:nvSpPr>
        <p:spPr>
          <a:xfrm>
            <a:off x="6675001" y="3554135"/>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6E5EF"/>
                </a:solidFill>
                <a:latin typeface="Roboto" pitchFamily="34" charset="0"/>
                <a:ea typeface="Roboto" pitchFamily="34" charset="-122"/>
                <a:cs typeface="Roboto" pitchFamily="34" charset="-120"/>
              </a:rPr>
              <a:t>Literature Review: Next, we will review the latest research and insights from experts in the field of smart glasses.</a:t>
            </a:r>
            <a:endParaRPr lang="en-US" sz="1750" dirty="0"/>
          </a:p>
        </p:txBody>
      </p:sp>
      <p:sp>
        <p:nvSpPr>
          <p:cNvPr id="8" name="Text 6"/>
          <p:cNvSpPr/>
          <p:nvPr/>
        </p:nvSpPr>
        <p:spPr>
          <a:xfrm>
            <a:off x="6675001" y="4353758"/>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6E5EF"/>
                </a:solidFill>
                <a:latin typeface="Roboto" pitchFamily="34" charset="0"/>
                <a:ea typeface="Roboto" pitchFamily="34" charset="-122"/>
                <a:cs typeface="Roboto" pitchFamily="34" charset="-120"/>
              </a:rPr>
              <a:t>Real-World Applications and Use Cases: We will discuss various practical applications and use cases of smart glasses in industries such as healthcare, manufacturing, and education.</a:t>
            </a:r>
            <a:endParaRPr lang="en-US" sz="1750" dirty="0"/>
          </a:p>
        </p:txBody>
      </p:sp>
      <p:sp>
        <p:nvSpPr>
          <p:cNvPr id="9" name="Text 7"/>
          <p:cNvSpPr/>
          <p:nvPr/>
        </p:nvSpPr>
        <p:spPr>
          <a:xfrm>
            <a:off x="6675001" y="5508784"/>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dirty="0">
                <a:solidFill>
                  <a:srgbClr val="D6E5EF"/>
                </a:solidFill>
                <a:latin typeface="Roboto" pitchFamily="34" charset="0"/>
                <a:ea typeface="Roboto" pitchFamily="34" charset="-122"/>
                <a:cs typeface="Roboto" pitchFamily="34" charset="-120"/>
              </a:rPr>
              <a:t>Future Scope: We will examine the potential future developments and advancements in smart glasses technology.</a:t>
            </a:r>
            <a:endParaRPr lang="en-US" sz="1750" dirty="0"/>
          </a:p>
        </p:txBody>
      </p:sp>
      <p:sp>
        <p:nvSpPr>
          <p:cNvPr id="10" name="Text 8"/>
          <p:cNvSpPr/>
          <p:nvPr/>
        </p:nvSpPr>
        <p:spPr>
          <a:xfrm>
            <a:off x="6675001" y="6308408"/>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5"/>
            </a:pPr>
            <a:r>
              <a:rPr lang="en-US" sz="1750" dirty="0">
                <a:solidFill>
                  <a:srgbClr val="D6E5EF"/>
                </a:solidFill>
                <a:latin typeface="Roboto" pitchFamily="34" charset="0"/>
                <a:ea typeface="Roboto" pitchFamily="34" charset="-122"/>
                <a:cs typeface="Roboto" pitchFamily="34" charset="-120"/>
              </a:rPr>
              <a:t>Algorithm Used: We will talk about all the algorithms used in smartglasses.</a:t>
            </a:r>
            <a:endParaRPr lang="en-US" sz="1750" dirty="0"/>
          </a:p>
        </p:txBody>
      </p:sp>
      <p:sp>
        <p:nvSpPr>
          <p:cNvPr id="11" name="Text 9"/>
          <p:cNvSpPr/>
          <p:nvPr/>
        </p:nvSpPr>
        <p:spPr>
          <a:xfrm>
            <a:off x="6675001" y="7108031"/>
            <a:ext cx="7122200"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1750" dirty="0">
                <a:solidFill>
                  <a:srgbClr val="D6E5EF"/>
                </a:solidFill>
                <a:latin typeface="Roboto" pitchFamily="34" charset="0"/>
                <a:ea typeface="Roboto" pitchFamily="34" charset="-122"/>
                <a:cs typeface="Roboto" pitchFamily="34" charset="-120"/>
              </a:rPr>
              <a:t>Working: We will discuss working procedures. </a:t>
            </a:r>
            <a:endParaRPr lang="en-US" sz="1750" dirty="0"/>
          </a:p>
        </p:txBody>
      </p:sp>
      <p:pic>
        <p:nvPicPr>
          <p:cNvPr id="12"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643295"/>
            <a:ext cx="801624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Problem Statement &amp; Objective</a:t>
            </a:r>
            <a:endParaRPr lang="en-US" sz="4374" dirty="0"/>
          </a:p>
        </p:txBody>
      </p:sp>
      <p:pic>
        <p:nvPicPr>
          <p:cNvPr id="5" name="Image 0" descr="preencoded.png"/>
          <p:cNvPicPr>
            <a:picLocks noChangeAspect="1"/>
          </p:cNvPicPr>
          <p:nvPr/>
        </p:nvPicPr>
        <p:blipFill>
          <a:blip r:embed="rId3"/>
          <a:stretch>
            <a:fillRect/>
          </a:stretch>
        </p:blipFill>
        <p:spPr>
          <a:xfrm>
            <a:off x="2037993" y="1782008"/>
            <a:ext cx="4088368" cy="2526744"/>
          </a:xfrm>
          <a:prstGeom prst="rect">
            <a:avLst/>
          </a:prstGeom>
        </p:spPr>
      </p:pic>
      <p:sp>
        <p:nvSpPr>
          <p:cNvPr id="6" name="Text 3"/>
          <p:cNvSpPr/>
          <p:nvPr/>
        </p:nvSpPr>
        <p:spPr>
          <a:xfrm>
            <a:off x="2037993" y="4586407"/>
            <a:ext cx="2628900"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Problem Statement: </a:t>
            </a:r>
            <a:endParaRPr lang="en-US" sz="2187" dirty="0"/>
          </a:p>
        </p:txBody>
      </p:sp>
      <p:sp>
        <p:nvSpPr>
          <p:cNvPr id="7" name="Text 4"/>
          <p:cNvSpPr/>
          <p:nvPr/>
        </p:nvSpPr>
        <p:spPr>
          <a:xfrm>
            <a:off x="2037993" y="5155763"/>
            <a:ext cx="5110520" cy="2083118"/>
          </a:xfrm>
          <a:prstGeom prst="rect">
            <a:avLst/>
          </a:prstGeom>
          <a:noFill/>
          <a:ln/>
        </p:spPr>
        <p:txBody>
          <a:bodyPr wrap="squar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Developing an efficient real-time augmented reality system for smart glasses that seamlessly overlays digital information onto the user's field of vision, allowing for natural interaction.</a:t>
            </a:r>
            <a:endParaRPr lang="en-US" sz="2187" dirty="0"/>
          </a:p>
        </p:txBody>
      </p:sp>
      <p:pic>
        <p:nvPicPr>
          <p:cNvPr id="8" name="Image 1" descr="preencoded.png"/>
          <p:cNvPicPr>
            <a:picLocks noChangeAspect="1"/>
          </p:cNvPicPr>
          <p:nvPr/>
        </p:nvPicPr>
        <p:blipFill>
          <a:blip r:embed="rId4"/>
          <a:stretch>
            <a:fillRect/>
          </a:stretch>
        </p:blipFill>
        <p:spPr>
          <a:xfrm>
            <a:off x="7481768" y="1782008"/>
            <a:ext cx="4088487" cy="2526863"/>
          </a:xfrm>
          <a:prstGeom prst="rect">
            <a:avLst/>
          </a:prstGeom>
        </p:spPr>
      </p:pic>
      <p:sp>
        <p:nvSpPr>
          <p:cNvPr id="9" name="Text 5"/>
          <p:cNvSpPr/>
          <p:nvPr/>
        </p:nvSpPr>
        <p:spPr>
          <a:xfrm>
            <a:off x="7481768" y="4586526"/>
            <a:ext cx="2221944"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Objective: </a:t>
            </a:r>
            <a:endParaRPr lang="en-US" sz="2187" dirty="0"/>
          </a:p>
        </p:txBody>
      </p:sp>
      <p:sp>
        <p:nvSpPr>
          <p:cNvPr id="10" name="Text 6"/>
          <p:cNvSpPr/>
          <p:nvPr/>
        </p:nvSpPr>
        <p:spPr>
          <a:xfrm>
            <a:off x="7481768" y="5155883"/>
            <a:ext cx="5110639" cy="2430304"/>
          </a:xfrm>
          <a:prstGeom prst="rect">
            <a:avLst/>
          </a:prstGeom>
          <a:noFill/>
          <a:ln/>
        </p:spPr>
        <p:txBody>
          <a:bodyPr wrap="squar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To design and implement algorithms and hardware components that enable accurate environmental sensing, augmented reality rendering, user-friendly gestures and voice interaction, and optimized power management in smart glasses.</a:t>
            </a:r>
            <a:endParaRPr lang="en-US" sz="218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1621036"/>
            <a:ext cx="640080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Definition and Evolution</a:t>
            </a:r>
            <a:endParaRPr lang="en-US" sz="4374" dirty="0"/>
          </a:p>
        </p:txBody>
      </p:sp>
      <p:sp>
        <p:nvSpPr>
          <p:cNvPr id="5" name="Shape 3"/>
          <p:cNvSpPr/>
          <p:nvPr/>
        </p:nvSpPr>
        <p:spPr>
          <a:xfrm>
            <a:off x="2037993" y="2759750"/>
            <a:ext cx="3370064" cy="3848695"/>
          </a:xfrm>
          <a:prstGeom prst="roundRect">
            <a:avLst>
              <a:gd name="adj" fmla="val 3956"/>
            </a:avLst>
          </a:prstGeom>
          <a:solidFill>
            <a:srgbClr val="161B23"/>
          </a:solidFill>
          <a:ln/>
        </p:spPr>
      </p:sp>
      <p:sp>
        <p:nvSpPr>
          <p:cNvPr id="6" name="Text 4"/>
          <p:cNvSpPr/>
          <p:nvPr/>
        </p:nvSpPr>
        <p:spPr>
          <a:xfrm>
            <a:off x="2260163" y="2981920"/>
            <a:ext cx="2925723" cy="694373"/>
          </a:xfrm>
          <a:prstGeom prst="rect">
            <a:avLst/>
          </a:prstGeom>
          <a:noFill/>
          <a:ln/>
        </p:spPr>
        <p:txBody>
          <a:bodyPr wrap="squar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What are Smart Glasses?</a:t>
            </a:r>
            <a:endParaRPr lang="en-US" sz="2187" dirty="0"/>
          </a:p>
        </p:txBody>
      </p:sp>
      <p:sp>
        <p:nvSpPr>
          <p:cNvPr id="7" name="Text 5"/>
          <p:cNvSpPr/>
          <p:nvPr/>
        </p:nvSpPr>
        <p:spPr>
          <a:xfrm>
            <a:off x="2260163" y="3898463"/>
            <a:ext cx="2925723" cy="2487811"/>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Smart glasses are wearable devices that combine advanced technology with eyewear, providing users with a heads-up display and various interactive functionalities.</a:t>
            </a:r>
            <a:endParaRPr lang="en-US" sz="1750" dirty="0"/>
          </a:p>
        </p:txBody>
      </p:sp>
      <p:sp>
        <p:nvSpPr>
          <p:cNvPr id="8" name="Shape 6"/>
          <p:cNvSpPr/>
          <p:nvPr/>
        </p:nvSpPr>
        <p:spPr>
          <a:xfrm>
            <a:off x="5630228" y="2759750"/>
            <a:ext cx="3370064" cy="3848695"/>
          </a:xfrm>
          <a:prstGeom prst="roundRect">
            <a:avLst>
              <a:gd name="adj" fmla="val 3956"/>
            </a:avLst>
          </a:prstGeom>
          <a:solidFill>
            <a:srgbClr val="161B23"/>
          </a:solidFill>
          <a:ln/>
        </p:spPr>
      </p:sp>
      <p:sp>
        <p:nvSpPr>
          <p:cNvPr id="9" name="Text 7"/>
          <p:cNvSpPr/>
          <p:nvPr/>
        </p:nvSpPr>
        <p:spPr>
          <a:xfrm>
            <a:off x="5852398" y="2981920"/>
            <a:ext cx="2221944"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A Brief History</a:t>
            </a:r>
            <a:endParaRPr lang="en-US" sz="2187" dirty="0"/>
          </a:p>
        </p:txBody>
      </p:sp>
      <p:sp>
        <p:nvSpPr>
          <p:cNvPr id="10" name="Text 8"/>
          <p:cNvSpPr/>
          <p:nvPr/>
        </p:nvSpPr>
        <p:spPr>
          <a:xfrm>
            <a:off x="5852398" y="3551277"/>
            <a:ext cx="2925723" cy="1777008"/>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Explore the evolution of smart glasses, from the early prototypes to the cutting-edge technologies that are reshaping our daily lives.</a:t>
            </a:r>
            <a:endParaRPr lang="en-US" sz="1750" dirty="0"/>
          </a:p>
        </p:txBody>
      </p:sp>
      <p:sp>
        <p:nvSpPr>
          <p:cNvPr id="11" name="Shape 9"/>
          <p:cNvSpPr/>
          <p:nvPr/>
        </p:nvSpPr>
        <p:spPr>
          <a:xfrm>
            <a:off x="9222462" y="2759750"/>
            <a:ext cx="3370064" cy="3848695"/>
          </a:xfrm>
          <a:prstGeom prst="roundRect">
            <a:avLst>
              <a:gd name="adj" fmla="val 3956"/>
            </a:avLst>
          </a:prstGeom>
          <a:solidFill>
            <a:srgbClr val="161B23"/>
          </a:solidFill>
          <a:ln/>
        </p:spPr>
      </p:sp>
      <p:sp>
        <p:nvSpPr>
          <p:cNvPr id="12" name="Text 10"/>
          <p:cNvSpPr/>
          <p:nvPr/>
        </p:nvSpPr>
        <p:spPr>
          <a:xfrm>
            <a:off x="9444633" y="2981920"/>
            <a:ext cx="263652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Current Innovations</a:t>
            </a:r>
            <a:endParaRPr lang="en-US" sz="2187" dirty="0"/>
          </a:p>
        </p:txBody>
      </p:sp>
      <p:sp>
        <p:nvSpPr>
          <p:cNvPr id="13" name="Text 11"/>
          <p:cNvSpPr/>
          <p:nvPr/>
        </p:nvSpPr>
        <p:spPr>
          <a:xfrm>
            <a:off x="9444633" y="3551277"/>
            <a:ext cx="2925723" cy="2487811"/>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Discover the latest advancements in smart eyewear, including sleek designs, enhanced functionalities, and seamless integration with other devices.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1486733"/>
            <a:ext cx="500634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Literature Review 1</a:t>
            </a:r>
            <a:endParaRPr lang="en-US" sz="4374" dirty="0"/>
          </a:p>
        </p:txBody>
      </p:sp>
      <p:sp>
        <p:nvSpPr>
          <p:cNvPr id="5" name="Shape 3"/>
          <p:cNvSpPr/>
          <p:nvPr/>
        </p:nvSpPr>
        <p:spPr>
          <a:xfrm>
            <a:off x="2037993" y="2625447"/>
            <a:ext cx="10554414" cy="637103"/>
          </a:xfrm>
          <a:prstGeom prst="rect">
            <a:avLst/>
          </a:prstGeom>
          <a:solidFill>
            <a:srgbClr val="161B23"/>
          </a:solidFill>
          <a:ln/>
        </p:spPr>
      </p:sp>
      <p:sp>
        <p:nvSpPr>
          <p:cNvPr id="6" name="Text 4"/>
          <p:cNvSpPr/>
          <p:nvPr/>
        </p:nvSpPr>
        <p:spPr>
          <a:xfrm>
            <a:off x="2260521" y="2766298"/>
            <a:ext cx="2190393"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Paper Name</a:t>
            </a:r>
            <a:endParaRPr lang="en-US" sz="1750" dirty="0"/>
          </a:p>
        </p:txBody>
      </p:sp>
      <p:sp>
        <p:nvSpPr>
          <p:cNvPr id="7" name="Text 5"/>
          <p:cNvSpPr/>
          <p:nvPr/>
        </p:nvSpPr>
        <p:spPr>
          <a:xfrm>
            <a:off x="4902875" y="2766298"/>
            <a:ext cx="163139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Author</a:t>
            </a:r>
            <a:endParaRPr lang="en-US" sz="1750" dirty="0"/>
          </a:p>
        </p:txBody>
      </p:sp>
      <p:sp>
        <p:nvSpPr>
          <p:cNvPr id="8" name="Text 6"/>
          <p:cNvSpPr/>
          <p:nvPr/>
        </p:nvSpPr>
        <p:spPr>
          <a:xfrm>
            <a:off x="6986230" y="2766298"/>
            <a:ext cx="1154311"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Publication</a:t>
            </a:r>
            <a:endParaRPr lang="en-US" sz="1750" dirty="0"/>
          </a:p>
        </p:txBody>
      </p:sp>
      <p:sp>
        <p:nvSpPr>
          <p:cNvPr id="9" name="Text 7"/>
          <p:cNvSpPr/>
          <p:nvPr/>
        </p:nvSpPr>
        <p:spPr>
          <a:xfrm>
            <a:off x="8592503" y="2766298"/>
            <a:ext cx="377773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Methodology</a:t>
            </a:r>
            <a:endParaRPr lang="en-US" sz="1750" dirty="0"/>
          </a:p>
        </p:txBody>
      </p:sp>
      <p:sp>
        <p:nvSpPr>
          <p:cNvPr id="10" name="Text 8"/>
          <p:cNvSpPr/>
          <p:nvPr/>
        </p:nvSpPr>
        <p:spPr>
          <a:xfrm>
            <a:off x="2260521" y="3403402"/>
            <a:ext cx="2190393" cy="1421606"/>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Applications of Smart Glasses in Applied Sciences: A Systematic Review</a:t>
            </a:r>
            <a:endParaRPr lang="en-US" sz="1750" dirty="0"/>
          </a:p>
        </p:txBody>
      </p:sp>
      <p:sp>
        <p:nvSpPr>
          <p:cNvPr id="11" name="Text 9"/>
          <p:cNvSpPr/>
          <p:nvPr/>
        </p:nvSpPr>
        <p:spPr>
          <a:xfrm>
            <a:off x="4902875" y="3403402"/>
            <a:ext cx="1631394" cy="710803"/>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Dawon Kim and Yosoon Choi </a:t>
            </a:r>
            <a:endParaRPr lang="en-US" sz="1750" dirty="0"/>
          </a:p>
        </p:txBody>
      </p:sp>
      <p:sp>
        <p:nvSpPr>
          <p:cNvPr id="12" name="Text 10"/>
          <p:cNvSpPr/>
          <p:nvPr/>
        </p:nvSpPr>
        <p:spPr>
          <a:xfrm>
            <a:off x="6986230" y="3403402"/>
            <a:ext cx="1154311"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MDPI</a:t>
            </a:r>
            <a:endParaRPr lang="en-US" sz="1750" dirty="0"/>
          </a:p>
        </p:txBody>
      </p:sp>
      <p:sp>
        <p:nvSpPr>
          <p:cNvPr id="13" name="Text 11"/>
          <p:cNvSpPr/>
          <p:nvPr/>
        </p:nvSpPr>
        <p:spPr>
          <a:xfrm>
            <a:off x="8592503" y="3403402"/>
            <a:ext cx="3777734" cy="3198614"/>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study employed a systematic review methodology, analyzing 82 academic papers published between January 2014 and October 2020. Out of these, 57 papers were selected through filtering, and four research questions were formulated to investigate smart glasses applications and trends.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953572"/>
            <a:ext cx="508254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Literature Review 2</a:t>
            </a:r>
            <a:endParaRPr lang="en-US" sz="4374" dirty="0"/>
          </a:p>
        </p:txBody>
      </p:sp>
      <p:sp>
        <p:nvSpPr>
          <p:cNvPr id="5" name="Shape 3"/>
          <p:cNvSpPr/>
          <p:nvPr/>
        </p:nvSpPr>
        <p:spPr>
          <a:xfrm>
            <a:off x="2037993" y="2092285"/>
            <a:ext cx="10554414" cy="637103"/>
          </a:xfrm>
          <a:prstGeom prst="rect">
            <a:avLst/>
          </a:prstGeom>
          <a:solidFill>
            <a:srgbClr val="161B23"/>
          </a:solidFill>
          <a:ln/>
        </p:spPr>
      </p:sp>
      <p:sp>
        <p:nvSpPr>
          <p:cNvPr id="6" name="Text 4"/>
          <p:cNvSpPr/>
          <p:nvPr/>
        </p:nvSpPr>
        <p:spPr>
          <a:xfrm>
            <a:off x="2260402" y="2233136"/>
            <a:ext cx="2190393"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Paper Name</a:t>
            </a:r>
            <a:endParaRPr lang="en-US" sz="1750" dirty="0"/>
          </a:p>
        </p:txBody>
      </p:sp>
      <p:sp>
        <p:nvSpPr>
          <p:cNvPr id="7" name="Text 5"/>
          <p:cNvSpPr/>
          <p:nvPr/>
        </p:nvSpPr>
        <p:spPr>
          <a:xfrm>
            <a:off x="4902756" y="2233136"/>
            <a:ext cx="161877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Author</a:t>
            </a:r>
            <a:endParaRPr lang="en-US" sz="1750" dirty="0"/>
          </a:p>
        </p:txBody>
      </p:sp>
      <p:sp>
        <p:nvSpPr>
          <p:cNvPr id="8" name="Text 6"/>
          <p:cNvSpPr/>
          <p:nvPr/>
        </p:nvSpPr>
        <p:spPr>
          <a:xfrm>
            <a:off x="6973491" y="2233136"/>
            <a:ext cx="1210270"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Publication</a:t>
            </a:r>
            <a:endParaRPr lang="en-US" sz="1750" dirty="0"/>
          </a:p>
        </p:txBody>
      </p:sp>
      <p:sp>
        <p:nvSpPr>
          <p:cNvPr id="9" name="Text 7"/>
          <p:cNvSpPr/>
          <p:nvPr/>
        </p:nvSpPr>
        <p:spPr>
          <a:xfrm>
            <a:off x="8635722" y="2233136"/>
            <a:ext cx="37345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Methodology</a:t>
            </a:r>
            <a:endParaRPr lang="en-US" sz="1750" dirty="0"/>
          </a:p>
        </p:txBody>
      </p:sp>
      <p:sp>
        <p:nvSpPr>
          <p:cNvPr id="10" name="Text 8"/>
          <p:cNvSpPr/>
          <p:nvPr/>
        </p:nvSpPr>
        <p:spPr>
          <a:xfrm>
            <a:off x="2260402" y="2870240"/>
            <a:ext cx="2190393" cy="1777008"/>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Augmented reality smart glasses: an investigation of technology acceptance drivers</a:t>
            </a:r>
            <a:endParaRPr lang="en-US" sz="1750" dirty="0"/>
          </a:p>
        </p:txBody>
      </p:sp>
      <p:sp>
        <p:nvSpPr>
          <p:cNvPr id="11" name="Text 9"/>
          <p:cNvSpPr/>
          <p:nvPr/>
        </p:nvSpPr>
        <p:spPr>
          <a:xfrm>
            <a:off x="4902756" y="2870240"/>
            <a:ext cx="1618774" cy="1066205"/>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Philipp A. Rauschnabel and Young K. Ro</a:t>
            </a:r>
            <a:endParaRPr lang="en-US" sz="1750" dirty="0"/>
          </a:p>
        </p:txBody>
      </p:sp>
      <p:sp>
        <p:nvSpPr>
          <p:cNvPr id="12" name="Text 10"/>
          <p:cNvSpPr/>
          <p:nvPr/>
        </p:nvSpPr>
        <p:spPr>
          <a:xfrm>
            <a:off x="6973491" y="2870240"/>
            <a:ext cx="1210270" cy="710803"/>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Inderscience</a:t>
            </a:r>
            <a:endParaRPr lang="en-US" sz="1750" dirty="0"/>
          </a:p>
        </p:txBody>
      </p:sp>
      <p:sp>
        <p:nvSpPr>
          <p:cNvPr id="13" name="Text 11"/>
          <p:cNvSpPr/>
          <p:nvPr/>
        </p:nvSpPr>
        <p:spPr>
          <a:xfrm>
            <a:off x="8635722" y="2870240"/>
            <a:ext cx="3734514" cy="426481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study proposes an adoption model for Augmented Reality Smart Glasses based on prior technology acceptance research. It conducts an empirical study to assess factors influencing adoption, including functional benefits, ease of use, individual differences, brand attitudes, and social norms. The impact of self-presentation benefits and privacy concerns on adoption is also examined.</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953572"/>
            <a:ext cx="507492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Literature Review 3</a:t>
            </a:r>
            <a:endParaRPr lang="en-US" sz="4374" dirty="0"/>
          </a:p>
        </p:txBody>
      </p:sp>
      <p:sp>
        <p:nvSpPr>
          <p:cNvPr id="5" name="Shape 3"/>
          <p:cNvSpPr/>
          <p:nvPr/>
        </p:nvSpPr>
        <p:spPr>
          <a:xfrm>
            <a:off x="2037993" y="2092285"/>
            <a:ext cx="10554414" cy="637103"/>
          </a:xfrm>
          <a:prstGeom prst="rect">
            <a:avLst/>
          </a:prstGeom>
          <a:solidFill>
            <a:srgbClr val="161B23"/>
          </a:solidFill>
          <a:ln/>
        </p:spPr>
      </p:sp>
      <p:sp>
        <p:nvSpPr>
          <p:cNvPr id="6" name="Text 4"/>
          <p:cNvSpPr/>
          <p:nvPr/>
        </p:nvSpPr>
        <p:spPr>
          <a:xfrm>
            <a:off x="2260402" y="2233136"/>
            <a:ext cx="2190393"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Paper Name</a:t>
            </a:r>
            <a:endParaRPr lang="en-US" sz="1750" dirty="0"/>
          </a:p>
        </p:txBody>
      </p:sp>
      <p:sp>
        <p:nvSpPr>
          <p:cNvPr id="7" name="Text 5"/>
          <p:cNvSpPr/>
          <p:nvPr/>
        </p:nvSpPr>
        <p:spPr>
          <a:xfrm>
            <a:off x="4902756" y="2233136"/>
            <a:ext cx="1766530"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Author</a:t>
            </a:r>
            <a:endParaRPr lang="en-US" sz="1750" dirty="0"/>
          </a:p>
        </p:txBody>
      </p:sp>
      <p:sp>
        <p:nvSpPr>
          <p:cNvPr id="8" name="Text 6"/>
          <p:cNvSpPr/>
          <p:nvPr/>
        </p:nvSpPr>
        <p:spPr>
          <a:xfrm>
            <a:off x="7121247" y="2233136"/>
            <a:ext cx="1610320"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Publication</a:t>
            </a:r>
            <a:endParaRPr lang="en-US" sz="1750" dirty="0"/>
          </a:p>
        </p:txBody>
      </p:sp>
      <p:sp>
        <p:nvSpPr>
          <p:cNvPr id="9" name="Text 7"/>
          <p:cNvSpPr/>
          <p:nvPr/>
        </p:nvSpPr>
        <p:spPr>
          <a:xfrm>
            <a:off x="9183529" y="2233136"/>
            <a:ext cx="3186708"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Methodology</a:t>
            </a:r>
            <a:endParaRPr lang="en-US" sz="1750" dirty="0"/>
          </a:p>
        </p:txBody>
      </p:sp>
      <p:sp>
        <p:nvSpPr>
          <p:cNvPr id="10" name="Text 8"/>
          <p:cNvSpPr/>
          <p:nvPr/>
        </p:nvSpPr>
        <p:spPr>
          <a:xfrm>
            <a:off x="2260402" y="2870240"/>
            <a:ext cx="2190393"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Augmented Reality “Smart Glasses” in the Workplace: Industry Perspectives and Challenges for Worker Safety and Health</a:t>
            </a:r>
            <a:endParaRPr lang="en-US" sz="1750" dirty="0"/>
          </a:p>
        </p:txBody>
      </p:sp>
      <p:sp>
        <p:nvSpPr>
          <p:cNvPr id="11" name="Text 9"/>
          <p:cNvSpPr/>
          <p:nvPr/>
        </p:nvSpPr>
        <p:spPr>
          <a:xfrm>
            <a:off x="4902756" y="2870240"/>
            <a:ext cx="1766530" cy="1421606"/>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Sunwook Kim, Maury A. &amp; Joseph L. Gabbard</a:t>
            </a:r>
            <a:endParaRPr lang="en-US" sz="1750" dirty="0"/>
          </a:p>
        </p:txBody>
      </p:sp>
      <p:sp>
        <p:nvSpPr>
          <p:cNvPr id="12" name="Text 10"/>
          <p:cNvSpPr/>
          <p:nvPr/>
        </p:nvSpPr>
        <p:spPr>
          <a:xfrm>
            <a:off x="7121247" y="2870240"/>
            <a:ext cx="1610320"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Google Scholar</a:t>
            </a:r>
            <a:endParaRPr lang="en-US" sz="1750" dirty="0"/>
          </a:p>
        </p:txBody>
      </p:sp>
      <p:sp>
        <p:nvSpPr>
          <p:cNvPr id="13" name="Text 11"/>
          <p:cNvSpPr/>
          <p:nvPr/>
        </p:nvSpPr>
        <p:spPr>
          <a:xfrm>
            <a:off x="9183529" y="2870240"/>
            <a:ext cx="3186708" cy="426481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study conducted interviews with industry experts across different sectors to investigate the potential of smart glasses and augmented reality head-worn display (AR HWD) technologies in the workplace. It focused on identifying opportunities and practical concerns related to interface design, distractions, workplace safety, and health implications.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230993" y="589121"/>
            <a:ext cx="7223760" cy="668893"/>
          </a:xfrm>
          <a:prstGeom prst="rect">
            <a:avLst/>
          </a:prstGeom>
          <a:noFill/>
          <a:ln/>
        </p:spPr>
        <p:txBody>
          <a:bodyPr wrap="none" rtlCol="0" anchor="t"/>
          <a:lstStyle/>
          <a:p>
            <a:pPr marL="0" indent="0">
              <a:lnSpc>
                <a:spcPts val="5268"/>
              </a:lnSpc>
              <a:buNone/>
            </a:pPr>
            <a:r>
              <a:rPr lang="en-US" sz="4214" dirty="0">
                <a:solidFill>
                  <a:srgbClr val="60A9FF"/>
                </a:solidFill>
                <a:latin typeface="Roboto Slab" pitchFamily="34" charset="0"/>
                <a:ea typeface="Roboto Slab" pitchFamily="34" charset="-122"/>
                <a:cs typeface="Roboto Slab" pitchFamily="34" charset="-120"/>
              </a:rPr>
              <a:t>Algorithms in Smart Glasses</a:t>
            </a:r>
            <a:endParaRPr lang="en-US" sz="4214" dirty="0"/>
          </a:p>
        </p:txBody>
      </p:sp>
      <p:sp>
        <p:nvSpPr>
          <p:cNvPr id="5" name="Text 3"/>
          <p:cNvSpPr/>
          <p:nvPr/>
        </p:nvSpPr>
        <p:spPr>
          <a:xfrm>
            <a:off x="2230993" y="1686044"/>
            <a:ext cx="10168414" cy="342424"/>
          </a:xfrm>
          <a:prstGeom prst="rect">
            <a:avLst/>
          </a:prstGeom>
          <a:noFill/>
          <a:ln/>
        </p:spPr>
        <p:txBody>
          <a:bodyPr wrap="none" rtlCol="0" anchor="t"/>
          <a:lstStyle/>
          <a:p>
            <a:pPr marL="0" indent="0">
              <a:lnSpc>
                <a:spcPts val="2697"/>
              </a:lnSpc>
              <a:buNone/>
            </a:pPr>
            <a:endParaRPr lang="en-US" sz="1686" dirty="0"/>
          </a:p>
        </p:txBody>
      </p:sp>
      <p:sp>
        <p:nvSpPr>
          <p:cNvPr id="6" name="Shape 4"/>
          <p:cNvSpPr/>
          <p:nvPr/>
        </p:nvSpPr>
        <p:spPr>
          <a:xfrm>
            <a:off x="2230993" y="2269212"/>
            <a:ext cx="2381607" cy="3135035"/>
          </a:xfrm>
          <a:prstGeom prst="roundRect">
            <a:avLst>
              <a:gd name="adj" fmla="val 5393"/>
            </a:avLst>
          </a:prstGeom>
          <a:solidFill>
            <a:srgbClr val="161B23"/>
          </a:solidFill>
          <a:ln/>
        </p:spPr>
      </p:sp>
      <p:sp>
        <p:nvSpPr>
          <p:cNvPr id="7" name="Text 5"/>
          <p:cNvSpPr/>
          <p:nvPr/>
        </p:nvSpPr>
        <p:spPr>
          <a:xfrm>
            <a:off x="2444948" y="2483168"/>
            <a:ext cx="1953697" cy="668655"/>
          </a:xfrm>
          <a:prstGeom prst="rect">
            <a:avLst/>
          </a:prstGeom>
          <a:noFill/>
          <a:ln/>
        </p:spPr>
        <p:txBody>
          <a:bodyPr wrap="squar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Sensors and Cameras</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8" name="Text 6"/>
          <p:cNvSpPr/>
          <p:nvPr/>
        </p:nvSpPr>
        <p:spPr>
          <a:xfrm>
            <a:off x="2564011" y="3400663"/>
            <a:ext cx="1611273" cy="684848"/>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Sensor Data Processing</a:t>
            </a:r>
            <a:endParaRPr lang="en-US" sz="1686" dirty="0"/>
          </a:p>
        </p:txBody>
      </p:sp>
      <p:sp>
        <p:nvSpPr>
          <p:cNvPr id="9" name="Text 7"/>
          <p:cNvSpPr/>
          <p:nvPr/>
        </p:nvSpPr>
        <p:spPr>
          <a:xfrm>
            <a:off x="2564011" y="4388668"/>
            <a:ext cx="1611273" cy="684848"/>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Image Processing</a:t>
            </a:r>
            <a:endParaRPr lang="en-US" sz="1686" dirty="0"/>
          </a:p>
        </p:txBody>
      </p:sp>
      <p:sp>
        <p:nvSpPr>
          <p:cNvPr id="10" name="Shape 8"/>
          <p:cNvSpPr/>
          <p:nvPr/>
        </p:nvSpPr>
        <p:spPr>
          <a:xfrm>
            <a:off x="4826556" y="2269212"/>
            <a:ext cx="2381607" cy="3135035"/>
          </a:xfrm>
          <a:prstGeom prst="roundRect">
            <a:avLst>
              <a:gd name="adj" fmla="val 5393"/>
            </a:avLst>
          </a:prstGeom>
          <a:solidFill>
            <a:srgbClr val="161B23"/>
          </a:solidFill>
          <a:ln/>
        </p:spPr>
      </p:sp>
      <p:sp>
        <p:nvSpPr>
          <p:cNvPr id="11" name="Text 9"/>
          <p:cNvSpPr/>
          <p:nvPr/>
        </p:nvSpPr>
        <p:spPr>
          <a:xfrm>
            <a:off x="5040511" y="2483168"/>
            <a:ext cx="1953697" cy="668655"/>
          </a:xfrm>
          <a:prstGeom prst="rect">
            <a:avLst/>
          </a:prstGeom>
          <a:noFill/>
          <a:ln/>
        </p:spPr>
        <p:txBody>
          <a:bodyPr wrap="squar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Data Processing</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12" name="Text 10"/>
          <p:cNvSpPr/>
          <p:nvPr/>
        </p:nvSpPr>
        <p:spPr>
          <a:xfrm>
            <a:off x="4955023" y="3392567"/>
            <a:ext cx="2039186" cy="1369695"/>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SLAM (Simultaneous Localization and Mapping)</a:t>
            </a:r>
            <a:endParaRPr lang="en-US" sz="1686" dirty="0"/>
          </a:p>
        </p:txBody>
      </p:sp>
      <p:sp>
        <p:nvSpPr>
          <p:cNvPr id="13" name="Text 11"/>
          <p:cNvSpPr/>
          <p:nvPr/>
        </p:nvSpPr>
        <p:spPr>
          <a:xfrm>
            <a:off x="5037236" y="4857750"/>
            <a:ext cx="1611273" cy="342424"/>
          </a:xfrm>
          <a:prstGeom prst="rect">
            <a:avLst/>
          </a:prstGeom>
          <a:noFill/>
          <a:ln/>
        </p:spPr>
        <p:txBody>
          <a:bodyPr wrap="non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Computer Vision</a:t>
            </a:r>
            <a:endParaRPr lang="en-US" sz="1686" dirty="0"/>
          </a:p>
        </p:txBody>
      </p:sp>
      <p:sp>
        <p:nvSpPr>
          <p:cNvPr id="14" name="Shape 12"/>
          <p:cNvSpPr/>
          <p:nvPr/>
        </p:nvSpPr>
        <p:spPr>
          <a:xfrm>
            <a:off x="7422118" y="2269212"/>
            <a:ext cx="2381607" cy="3135035"/>
          </a:xfrm>
          <a:prstGeom prst="roundRect">
            <a:avLst>
              <a:gd name="adj" fmla="val 5393"/>
            </a:avLst>
          </a:prstGeom>
          <a:solidFill>
            <a:srgbClr val="161B23"/>
          </a:solidFill>
          <a:ln/>
        </p:spPr>
      </p:sp>
      <p:sp>
        <p:nvSpPr>
          <p:cNvPr id="15" name="Text 13"/>
          <p:cNvSpPr/>
          <p:nvPr/>
        </p:nvSpPr>
        <p:spPr>
          <a:xfrm>
            <a:off x="7636073" y="2483168"/>
            <a:ext cx="1953697" cy="334328"/>
          </a:xfrm>
          <a:prstGeom prst="rect">
            <a:avLst/>
          </a:prstGeom>
          <a:noFill/>
          <a:ln/>
        </p:spPr>
        <p:txBody>
          <a:bodyPr wrap="non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AR Overlays</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16" name="Text 14"/>
          <p:cNvSpPr/>
          <p:nvPr/>
        </p:nvSpPr>
        <p:spPr>
          <a:xfrm>
            <a:off x="7636073" y="3058239"/>
            <a:ext cx="1953697" cy="1027271"/>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Augmented Reality Rendering</a:t>
            </a:r>
            <a:endParaRPr lang="en-US" sz="1686" dirty="0"/>
          </a:p>
        </p:txBody>
      </p:sp>
      <p:sp>
        <p:nvSpPr>
          <p:cNvPr id="17" name="Shape 15"/>
          <p:cNvSpPr/>
          <p:nvPr/>
        </p:nvSpPr>
        <p:spPr>
          <a:xfrm>
            <a:off x="10017681" y="2269212"/>
            <a:ext cx="2381607" cy="3135035"/>
          </a:xfrm>
          <a:prstGeom prst="roundRect">
            <a:avLst>
              <a:gd name="adj" fmla="val 5393"/>
            </a:avLst>
          </a:prstGeom>
          <a:solidFill>
            <a:srgbClr val="161B23"/>
          </a:solidFill>
          <a:ln/>
        </p:spPr>
      </p:sp>
      <p:sp>
        <p:nvSpPr>
          <p:cNvPr id="18" name="Text 16"/>
          <p:cNvSpPr/>
          <p:nvPr/>
        </p:nvSpPr>
        <p:spPr>
          <a:xfrm>
            <a:off x="10231636" y="2483168"/>
            <a:ext cx="1953697" cy="334328"/>
          </a:xfrm>
          <a:prstGeom prst="rect">
            <a:avLst/>
          </a:prstGeom>
          <a:noFill/>
          <a:ln/>
        </p:spPr>
        <p:txBody>
          <a:bodyPr wrap="non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Display</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19" name="Text 17"/>
          <p:cNvSpPr/>
          <p:nvPr/>
        </p:nvSpPr>
        <p:spPr>
          <a:xfrm>
            <a:off x="10381130" y="3058239"/>
            <a:ext cx="1804204" cy="684848"/>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Display Control Algorithms</a:t>
            </a:r>
            <a:endParaRPr lang="en-US" sz="1686" dirty="0"/>
          </a:p>
        </p:txBody>
      </p:sp>
      <p:sp>
        <p:nvSpPr>
          <p:cNvPr id="20" name="Shape 18"/>
          <p:cNvSpPr/>
          <p:nvPr/>
        </p:nvSpPr>
        <p:spPr>
          <a:xfrm>
            <a:off x="2230993" y="5618202"/>
            <a:ext cx="3246834" cy="2022158"/>
          </a:xfrm>
          <a:prstGeom prst="roundRect">
            <a:avLst>
              <a:gd name="adj" fmla="val 6352"/>
            </a:avLst>
          </a:prstGeom>
          <a:solidFill>
            <a:srgbClr val="161B23"/>
          </a:solidFill>
          <a:ln/>
        </p:spPr>
      </p:sp>
      <p:sp>
        <p:nvSpPr>
          <p:cNvPr id="21" name="Text 19"/>
          <p:cNvSpPr/>
          <p:nvPr/>
        </p:nvSpPr>
        <p:spPr>
          <a:xfrm>
            <a:off x="2444948" y="5832158"/>
            <a:ext cx="2140625" cy="334328"/>
          </a:xfrm>
          <a:prstGeom prst="rect">
            <a:avLst/>
          </a:prstGeom>
          <a:noFill/>
          <a:ln/>
        </p:spPr>
        <p:txBody>
          <a:bodyPr wrap="non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Interactivity</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22" name="Text 20"/>
          <p:cNvSpPr/>
          <p:nvPr/>
        </p:nvSpPr>
        <p:spPr>
          <a:xfrm>
            <a:off x="2564011" y="6423660"/>
            <a:ext cx="2476500" cy="342424"/>
          </a:xfrm>
          <a:prstGeom prst="rect">
            <a:avLst/>
          </a:prstGeom>
          <a:noFill/>
          <a:ln/>
        </p:spPr>
        <p:txBody>
          <a:bodyPr wrap="non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Gesture Recognition</a:t>
            </a:r>
            <a:endParaRPr lang="en-US" sz="1686" dirty="0"/>
          </a:p>
        </p:txBody>
      </p:sp>
      <p:sp>
        <p:nvSpPr>
          <p:cNvPr id="23" name="Text 21"/>
          <p:cNvSpPr/>
          <p:nvPr/>
        </p:nvSpPr>
        <p:spPr>
          <a:xfrm>
            <a:off x="2564011" y="6860798"/>
            <a:ext cx="2476500" cy="342424"/>
          </a:xfrm>
          <a:prstGeom prst="rect">
            <a:avLst/>
          </a:prstGeom>
          <a:noFill/>
          <a:ln/>
        </p:spPr>
        <p:txBody>
          <a:bodyPr wrap="non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Voice Recognition (NLP)</a:t>
            </a:r>
            <a:endParaRPr lang="en-US" sz="1686" dirty="0"/>
          </a:p>
        </p:txBody>
      </p:sp>
      <p:sp>
        <p:nvSpPr>
          <p:cNvPr id="24" name="Shape 22"/>
          <p:cNvSpPr/>
          <p:nvPr/>
        </p:nvSpPr>
        <p:spPr>
          <a:xfrm>
            <a:off x="5691783" y="5618202"/>
            <a:ext cx="3246834" cy="2022158"/>
          </a:xfrm>
          <a:prstGeom prst="roundRect">
            <a:avLst>
              <a:gd name="adj" fmla="val 6352"/>
            </a:avLst>
          </a:prstGeom>
          <a:solidFill>
            <a:srgbClr val="161B23"/>
          </a:solidFill>
          <a:ln/>
        </p:spPr>
      </p:sp>
      <p:sp>
        <p:nvSpPr>
          <p:cNvPr id="25" name="Text 23"/>
          <p:cNvSpPr/>
          <p:nvPr/>
        </p:nvSpPr>
        <p:spPr>
          <a:xfrm>
            <a:off x="5905738" y="5832158"/>
            <a:ext cx="2818924" cy="668655"/>
          </a:xfrm>
          <a:prstGeom prst="rect">
            <a:avLst/>
          </a:prstGeom>
          <a:noFill/>
          <a:ln/>
        </p:spPr>
        <p:txBody>
          <a:bodyPr wrap="squar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Wireless Connectivity</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26" name="Text 24"/>
          <p:cNvSpPr/>
          <p:nvPr/>
        </p:nvSpPr>
        <p:spPr>
          <a:xfrm>
            <a:off x="5810845" y="6741557"/>
            <a:ext cx="2913817" cy="684848"/>
          </a:xfrm>
          <a:prstGeom prst="rect">
            <a:avLst/>
          </a:prstGeom>
          <a:noFill/>
          <a:ln/>
        </p:spPr>
        <p:txBody>
          <a:bodyPr wrap="squar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Wireless Communication Protocols</a:t>
            </a:r>
            <a:endParaRPr lang="en-US" sz="1686" dirty="0"/>
          </a:p>
        </p:txBody>
      </p:sp>
      <p:sp>
        <p:nvSpPr>
          <p:cNvPr id="27" name="Shape 25"/>
          <p:cNvSpPr/>
          <p:nvPr/>
        </p:nvSpPr>
        <p:spPr>
          <a:xfrm>
            <a:off x="9152573" y="5618202"/>
            <a:ext cx="3246834" cy="2022158"/>
          </a:xfrm>
          <a:prstGeom prst="roundRect">
            <a:avLst>
              <a:gd name="adj" fmla="val 6352"/>
            </a:avLst>
          </a:prstGeom>
          <a:solidFill>
            <a:srgbClr val="161B23"/>
          </a:solidFill>
          <a:ln/>
        </p:spPr>
      </p:sp>
      <p:sp>
        <p:nvSpPr>
          <p:cNvPr id="28" name="Text 26"/>
          <p:cNvSpPr/>
          <p:nvPr/>
        </p:nvSpPr>
        <p:spPr>
          <a:xfrm>
            <a:off x="9366528" y="5832158"/>
            <a:ext cx="2140625" cy="334328"/>
          </a:xfrm>
          <a:prstGeom prst="rect">
            <a:avLst/>
          </a:prstGeom>
          <a:noFill/>
          <a:ln/>
        </p:spPr>
        <p:txBody>
          <a:bodyPr wrap="none" rtlCol="0" anchor="t"/>
          <a:lstStyle/>
          <a:p>
            <a:pPr marL="0" indent="0">
              <a:lnSpc>
                <a:spcPts val="2634"/>
              </a:lnSpc>
              <a:buNone/>
            </a:pPr>
            <a:r>
              <a:rPr lang="en-US" sz="2107" b="1" dirty="0">
                <a:solidFill>
                  <a:srgbClr val="60A9FF"/>
                </a:solidFill>
                <a:latin typeface="Roboto Slab" pitchFamily="34" charset="0"/>
                <a:ea typeface="Roboto Slab" pitchFamily="34" charset="-122"/>
                <a:cs typeface="Roboto Slab" pitchFamily="34" charset="-120"/>
              </a:rPr>
              <a:t>Battery Power</a:t>
            </a:r>
            <a:r>
              <a:rPr lang="en-US" sz="2107" dirty="0">
                <a:solidFill>
                  <a:srgbClr val="60A9FF"/>
                </a:solidFill>
                <a:latin typeface="Roboto Slab" pitchFamily="34" charset="0"/>
                <a:ea typeface="Roboto Slab" pitchFamily="34" charset="-122"/>
                <a:cs typeface="Roboto Slab" pitchFamily="34" charset="-120"/>
              </a:rPr>
              <a:t>:</a:t>
            </a:r>
            <a:endParaRPr lang="en-US" sz="2107" dirty="0"/>
          </a:p>
        </p:txBody>
      </p:sp>
      <p:sp>
        <p:nvSpPr>
          <p:cNvPr id="29" name="Text 27"/>
          <p:cNvSpPr/>
          <p:nvPr/>
        </p:nvSpPr>
        <p:spPr>
          <a:xfrm>
            <a:off x="9431074" y="6423660"/>
            <a:ext cx="2476500" cy="342424"/>
          </a:xfrm>
          <a:prstGeom prst="rect">
            <a:avLst/>
          </a:prstGeom>
          <a:noFill/>
          <a:ln/>
        </p:spPr>
        <p:txBody>
          <a:bodyPr wrap="none" rtlCol="0" anchor="t"/>
          <a:lstStyle/>
          <a:p>
            <a:pPr marL="342900" indent="-342900" algn="l">
              <a:lnSpc>
                <a:spcPts val="2697"/>
              </a:lnSpc>
              <a:buSzPct val="100000"/>
              <a:buChar char="•"/>
            </a:pPr>
            <a:r>
              <a:rPr lang="en-US" sz="1686" dirty="0">
                <a:solidFill>
                  <a:srgbClr val="D6E5EF"/>
                </a:solidFill>
                <a:latin typeface="Roboto" pitchFamily="34" charset="0"/>
                <a:ea typeface="Roboto" pitchFamily="34" charset="-122"/>
                <a:cs typeface="Roboto" pitchFamily="34" charset="-120"/>
              </a:rPr>
              <a:t>Power Management</a:t>
            </a:r>
            <a:endParaRPr lang="en-US" sz="168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FFFFFF"/>
      </a:dk1>
      <a:lt1>
        <a:sysClr val="window" lastClr="202020"/>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FFFFFF"/>
      </a:dk1>
      <a:lt1>
        <a:sysClr val="window" lastClr="202020"/>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1204</Words>
  <Application>Microsoft Office PowerPoint</Application>
  <PresentationFormat>Custom</PresentationFormat>
  <Paragraphs>127</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Shivam Awasare</cp:lastModifiedBy>
  <cp:revision>3</cp:revision>
  <dcterms:created xsi:type="dcterms:W3CDTF">2023-10-31T04:10:22Z</dcterms:created>
  <dcterms:modified xsi:type="dcterms:W3CDTF">2023-10-31T04:13:47Z</dcterms:modified>
</cp:coreProperties>
</file>